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7" r:id="rId4"/>
    <p:sldId id="261" r:id="rId5"/>
    <p:sldId id="262" r:id="rId6"/>
    <p:sldId id="263" r:id="rId7"/>
    <p:sldId id="264" r:id="rId8"/>
    <p:sldId id="265" r:id="rId9"/>
    <p:sldId id="258" r:id="rId10"/>
    <p:sldId id="268" r:id="rId11"/>
    <p:sldId id="272" r:id="rId12"/>
    <p:sldId id="269" r:id="rId13"/>
    <p:sldId id="267" r:id="rId14"/>
    <p:sldId id="266" r:id="rId15"/>
    <p:sldId id="271" r:id="rId16"/>
    <p:sldId id="270" r:id="rId17"/>
    <p:sldId id="26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9" orient="horz" pos="3923" userDrawn="1">
          <p15:clr>
            <a:srgbClr val="A4A3A4"/>
          </p15:clr>
        </p15:guide>
        <p15:guide id="11" pos="272" userDrawn="1">
          <p15:clr>
            <a:srgbClr val="A4A3A4"/>
          </p15:clr>
        </p15:guide>
        <p15:guide id="12" pos="7408" userDrawn="1">
          <p15:clr>
            <a:srgbClr val="A4A3A4"/>
          </p15:clr>
        </p15:guide>
        <p15:guide id="14" pos="3961" userDrawn="1">
          <p15:clr>
            <a:srgbClr val="A4A3A4"/>
          </p15:clr>
        </p15:guide>
        <p15:guide id="15" pos="3719" userDrawn="1">
          <p15:clr>
            <a:srgbClr val="A4A3A4"/>
          </p15:clr>
        </p15:guide>
        <p15:guide id="17" orient="horz" pos="2309" userDrawn="1">
          <p15:clr>
            <a:srgbClr val="A4A3A4"/>
          </p15:clr>
        </p15:guide>
        <p15:guide id="18" orient="horz" pos="691" userDrawn="1">
          <p15:clr>
            <a:srgbClr val="A4A3A4"/>
          </p15:clr>
        </p15:guide>
        <p15:guide id="19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A3E"/>
    <a:srgbClr val="248A0B"/>
    <a:srgbClr val="A60B16"/>
    <a:srgbClr val="E2001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1876" autoAdjust="0"/>
  </p:normalViewPr>
  <p:slideViewPr>
    <p:cSldViewPr showGuides="1">
      <p:cViewPr varScale="1">
        <p:scale>
          <a:sx n="57" d="100"/>
          <a:sy n="57" d="100"/>
        </p:scale>
        <p:origin x="-696" y="-104"/>
      </p:cViewPr>
      <p:guideLst>
        <p:guide orient="horz" pos="3923"/>
        <p:guide orient="horz" pos="2173"/>
        <p:guide orient="horz" pos="691"/>
        <p:guide pos="272"/>
        <p:guide pos="7317"/>
        <p:guide pos="3961"/>
        <p:guide pos="37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nibel:Documents:TRE:GfA_27-2-2015:TRE_prae-post_BAuA_2015-3-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nibel:Documents:TRE:GfA_27-2-2015:TRE_prae-post_BAuA_2015-3-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nibel:Documents:TRE:GfA_27-2-2015:TRE_Charts_English_2015-3-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nibel:Documents:TRE:GfA_27-2-2015:TRE_Charts_English_2015-3-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784366436574"/>
          <c:y val="0.0240295748613678"/>
          <c:w val="0.882548302056956"/>
          <c:h val="0.842239073165762"/>
        </c:manualLayout>
      </c:layout>
      <c:lineChart>
        <c:grouping val="standard"/>
        <c:varyColors val="0"/>
        <c:ser>
          <c:idx val="0"/>
          <c:order val="0"/>
          <c:tx>
            <c:strRef>
              <c:f>'[TRE_prae-post_BAuA_2015-3-8.xlsx]VglBAuA_TRE_prae'!$A$2</c:f>
              <c:strCache>
                <c:ptCount val="1"/>
                <c:pt idx="0">
                  <c:v>TRE, all (n=173)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'[TRE_prae-post_BAuA_2015-3-8.xlsx]VglBAuA_TRE_prae'!$B$1:$Y$1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'[TRE_prae-post_BAuA_2015-3-8.xlsx]VglBAuA_TRE_prae'!$B$2:$Y$2</c:f>
              <c:numCache>
                <c:formatCode>#\'##0.0</c:formatCode>
                <c:ptCount val="24"/>
                <c:pt idx="0">
                  <c:v>63.0</c:v>
                </c:pt>
                <c:pt idx="1">
                  <c:v>79.0</c:v>
                </c:pt>
                <c:pt idx="2">
                  <c:v>32.0</c:v>
                </c:pt>
                <c:pt idx="3">
                  <c:v>25.0</c:v>
                </c:pt>
                <c:pt idx="4">
                  <c:v>27.0</c:v>
                </c:pt>
                <c:pt idx="5">
                  <c:v>44.0</c:v>
                </c:pt>
                <c:pt idx="6">
                  <c:v>45.0</c:v>
                </c:pt>
                <c:pt idx="7">
                  <c:v>18.0</c:v>
                </c:pt>
                <c:pt idx="8">
                  <c:v>49.0</c:v>
                </c:pt>
                <c:pt idx="9">
                  <c:v>33.0</c:v>
                </c:pt>
                <c:pt idx="10">
                  <c:v>16.0</c:v>
                </c:pt>
                <c:pt idx="11">
                  <c:v>36.0</c:v>
                </c:pt>
                <c:pt idx="12">
                  <c:v>47.0</c:v>
                </c:pt>
                <c:pt idx="13">
                  <c:v>38.0</c:v>
                </c:pt>
                <c:pt idx="14">
                  <c:v>34.0</c:v>
                </c:pt>
                <c:pt idx="15">
                  <c:v>58.0</c:v>
                </c:pt>
                <c:pt idx="16">
                  <c:v>54.0</c:v>
                </c:pt>
                <c:pt idx="17">
                  <c:v>37.0</c:v>
                </c:pt>
                <c:pt idx="18">
                  <c:v>26.0</c:v>
                </c:pt>
                <c:pt idx="19">
                  <c:v>72.0</c:v>
                </c:pt>
                <c:pt idx="20">
                  <c:v>62.0</c:v>
                </c:pt>
                <c:pt idx="21">
                  <c:v>53.0</c:v>
                </c:pt>
                <c:pt idx="22">
                  <c:v>71.0</c:v>
                </c:pt>
                <c:pt idx="23">
                  <c:v>36.0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'[TRE_prae-post_BAuA_2015-3-8.xlsx]VglBAuA_TRE_prae'!$A$3</c:f>
              <c:strCache>
                <c:ptCount val="1"/>
                <c:pt idx="0">
                  <c:v>BIBB-BAuA 2006-Women</c:v>
                </c:pt>
              </c:strCache>
            </c:strRef>
          </c:tx>
          <c:cat>
            <c:strRef>
              <c:f>'[TRE_prae-post_BAuA_2015-3-8.xlsx]VglBAuA_TRE_prae'!$B$1:$Y$1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'[TRE_prae-post_BAuA_2015-3-8.xlsx]VglBAuA_TRE_prae'!$B$3:$Y$3</c:f>
              <c:numCache>
                <c:formatCode>#\'##0.0</c:formatCode>
                <c:ptCount val="24"/>
                <c:pt idx="0">
                  <c:v>45.5</c:v>
                </c:pt>
                <c:pt idx="1">
                  <c:v>57.8</c:v>
                </c:pt>
                <c:pt idx="2">
                  <c:v>22.5</c:v>
                </c:pt>
                <c:pt idx="3">
                  <c:v>22.5</c:v>
                </c:pt>
                <c:pt idx="4">
                  <c:v>10.5</c:v>
                </c:pt>
                <c:pt idx="5">
                  <c:v>15.0</c:v>
                </c:pt>
                <c:pt idx="6">
                  <c:v>26.1</c:v>
                </c:pt>
                <c:pt idx="7">
                  <c:v>26.1</c:v>
                </c:pt>
                <c:pt idx="8">
                  <c:v>36.4</c:v>
                </c:pt>
                <c:pt idx="9">
                  <c:v>5.0</c:v>
                </c:pt>
                <c:pt idx="10">
                  <c:v>2.8</c:v>
                </c:pt>
                <c:pt idx="11">
                  <c:v>6.4</c:v>
                </c:pt>
                <c:pt idx="12">
                  <c:v>11.4</c:v>
                </c:pt>
                <c:pt idx="13">
                  <c:v>21.9</c:v>
                </c:pt>
                <c:pt idx="14">
                  <c:v>8.1</c:v>
                </c:pt>
                <c:pt idx="15">
                  <c:v>21.1</c:v>
                </c:pt>
                <c:pt idx="16">
                  <c:v>11.0</c:v>
                </c:pt>
                <c:pt idx="17">
                  <c:v>8.6</c:v>
                </c:pt>
                <c:pt idx="18">
                  <c:v>6.0</c:v>
                </c:pt>
                <c:pt idx="19">
                  <c:v>43.8</c:v>
                </c:pt>
                <c:pt idx="20">
                  <c:v>28.8</c:v>
                </c:pt>
                <c:pt idx="21">
                  <c:v>19.6</c:v>
                </c:pt>
                <c:pt idx="23">
                  <c:v>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'[TRE_prae-post_BAuA_2015-3-8.xlsx]VglBAuA_TRE_prae'!$A$4</c:f>
              <c:strCache>
                <c:ptCount val="1"/>
                <c:pt idx="0">
                  <c:v>without any TRE experience before (n=36)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4"/>
                </a:solidFill>
              </a:ln>
            </c:spPr>
          </c:marker>
          <c:cat>
            <c:strRef>
              <c:f>'[TRE_prae-post_BAuA_2015-3-8.xlsx]VglBAuA_TRE_prae'!$B$1:$Y$1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'[TRE_prae-post_BAuA_2015-3-8.xlsx]VglBAuA_TRE_prae'!$B$4:$Y$4</c:f>
              <c:numCache>
                <c:formatCode>General</c:formatCode>
                <c:ptCount val="24"/>
                <c:pt idx="0" formatCode="#\'##0.0">
                  <c:v>66.7</c:v>
                </c:pt>
                <c:pt idx="1">
                  <c:v>80.55555556</c:v>
                </c:pt>
                <c:pt idx="2">
                  <c:v>25.0</c:v>
                </c:pt>
                <c:pt idx="3">
                  <c:v>27.77777778</c:v>
                </c:pt>
                <c:pt idx="4">
                  <c:v>30.55555556</c:v>
                </c:pt>
                <c:pt idx="5">
                  <c:v>50.0</c:v>
                </c:pt>
                <c:pt idx="6">
                  <c:v>38.88888889</c:v>
                </c:pt>
                <c:pt idx="7">
                  <c:v>16.66666667</c:v>
                </c:pt>
                <c:pt idx="8">
                  <c:v>50.0</c:v>
                </c:pt>
                <c:pt idx="9">
                  <c:v>38.88888889</c:v>
                </c:pt>
                <c:pt idx="10">
                  <c:v>19.44444444</c:v>
                </c:pt>
                <c:pt idx="11">
                  <c:v>30.55555556</c:v>
                </c:pt>
                <c:pt idx="12">
                  <c:v>36.11111111</c:v>
                </c:pt>
                <c:pt idx="13">
                  <c:v>44.44444443999994</c:v>
                </c:pt>
                <c:pt idx="14">
                  <c:v>38.88888889</c:v>
                </c:pt>
                <c:pt idx="15">
                  <c:v>52.77777778</c:v>
                </c:pt>
                <c:pt idx="16">
                  <c:v>52.77777778</c:v>
                </c:pt>
                <c:pt idx="17">
                  <c:v>27.77777778</c:v>
                </c:pt>
                <c:pt idx="18">
                  <c:v>25.0</c:v>
                </c:pt>
                <c:pt idx="19">
                  <c:v>66.66666667</c:v>
                </c:pt>
                <c:pt idx="20">
                  <c:v>52.77777778</c:v>
                </c:pt>
                <c:pt idx="21">
                  <c:v>63.88888889</c:v>
                </c:pt>
                <c:pt idx="22">
                  <c:v>69.44444444</c:v>
                </c:pt>
                <c:pt idx="23">
                  <c:v>30.55555556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'[TRE_prae-post_BAuA_2015-3-8.xlsx]VglBAuA_TRE_prae'!$A$5</c:f>
              <c:strCache>
                <c:ptCount val="1"/>
                <c:pt idx="0">
                  <c:v>BIBB-BAuA 2012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strRef>
              <c:f>'[TRE_prae-post_BAuA_2015-3-8.xlsx]VglBAuA_TRE_prae'!$B$1:$Y$1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'[TRE_prae-post_BAuA_2015-3-8.xlsx]VglBAuA_TRE_prae'!$B$5:$Y$5</c:f>
              <c:numCache>
                <c:formatCode>#\'##0.0</c:formatCode>
                <c:ptCount val="24"/>
                <c:pt idx="0">
                  <c:v>46.3</c:v>
                </c:pt>
                <c:pt idx="1">
                  <c:v>48.5</c:v>
                </c:pt>
                <c:pt idx="2">
                  <c:v>24.8</c:v>
                </c:pt>
                <c:pt idx="3">
                  <c:v>16.0</c:v>
                </c:pt>
                <c:pt idx="4">
                  <c:v>11.5</c:v>
                </c:pt>
                <c:pt idx="5">
                  <c:v>21.4</c:v>
                </c:pt>
                <c:pt idx="6">
                  <c:v>21.0</c:v>
                </c:pt>
                <c:pt idx="7">
                  <c:v>11.7</c:v>
                </c:pt>
                <c:pt idx="8">
                  <c:v>33.8</c:v>
                </c:pt>
                <c:pt idx="9">
                  <c:v>7.3</c:v>
                </c:pt>
                <c:pt idx="10">
                  <c:v>3.9</c:v>
                </c:pt>
                <c:pt idx="11">
                  <c:v>15.6</c:v>
                </c:pt>
                <c:pt idx="12">
                  <c:v>22.9</c:v>
                </c:pt>
                <c:pt idx="13">
                  <c:v>19.7</c:v>
                </c:pt>
                <c:pt idx="14">
                  <c:v>10.0</c:v>
                </c:pt>
                <c:pt idx="15">
                  <c:v>26.5</c:v>
                </c:pt>
                <c:pt idx="16">
                  <c:v>14.2</c:v>
                </c:pt>
                <c:pt idx="17">
                  <c:v>13.6</c:v>
                </c:pt>
                <c:pt idx="18">
                  <c:v>7.2</c:v>
                </c:pt>
                <c:pt idx="19">
                  <c:v>45.8</c:v>
                </c:pt>
                <c:pt idx="20">
                  <c:v>27.8</c:v>
                </c:pt>
                <c:pt idx="21">
                  <c:v>21.2</c:v>
                </c:pt>
                <c:pt idx="22">
                  <c:v>38.0</c:v>
                </c:pt>
                <c:pt idx="23">
                  <c:v>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0119528"/>
        <c:axId val="-2093344600"/>
      </c:lineChart>
      <c:catAx>
        <c:axId val="-2060119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093344600"/>
        <c:crosses val="autoZero"/>
        <c:auto val="1"/>
        <c:lblAlgn val="ctr"/>
        <c:lblOffset val="100"/>
        <c:noMultiLvlLbl val="0"/>
      </c:catAx>
      <c:valAx>
        <c:axId val="-2093344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Prevalence</a:t>
                </a:r>
                <a:r>
                  <a:rPr lang="en-US" sz="2000" b="0" baseline="0"/>
                  <a:t> of Health Complaints</a:t>
                </a:r>
                <a:endParaRPr lang="en-US" sz="2000" b="0"/>
              </a:p>
            </c:rich>
          </c:tx>
          <c:layout>
            <c:manualLayout>
              <c:xMode val="edge"/>
              <c:yMode val="edge"/>
              <c:x val="0.00991189427312775"/>
              <c:y val="0.10020667472018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060119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6155693919317"/>
          <c:y val="0.0320409856346515"/>
          <c:w val="0.614416993305352"/>
          <c:h val="0.251999359599459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02873062430638"/>
          <c:y val="0.034"/>
          <c:w val="0.899260881857809"/>
          <c:h val="0.821449291338583"/>
        </c:manualLayout>
      </c:layout>
      <c:lineChart>
        <c:grouping val="standard"/>
        <c:varyColors val="0"/>
        <c:ser>
          <c:idx val="0"/>
          <c:order val="0"/>
          <c:tx>
            <c:strRef>
              <c:f>'[TRE_prae-post_BAuA_2015-3-8.xlsx]VglBAuA_TRE_prae'!$A$22</c:f>
              <c:strCache>
                <c:ptCount val="1"/>
                <c:pt idx="0">
                  <c:v>TRE, pre 2014 (n=173)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'[TRE_prae-post_BAuA_2015-3-8.xlsx]VglBAuA_TRE_prae'!$B$21:$Y$21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'[TRE_prae-post_BAuA_2015-3-8.xlsx]VglBAuA_TRE_prae'!$B$22:$Y$22</c:f>
              <c:numCache>
                <c:formatCode>#\'##0.0</c:formatCode>
                <c:ptCount val="24"/>
                <c:pt idx="0">
                  <c:v>63.0</c:v>
                </c:pt>
                <c:pt idx="1">
                  <c:v>79.0</c:v>
                </c:pt>
                <c:pt idx="2">
                  <c:v>32.0</c:v>
                </c:pt>
                <c:pt idx="3">
                  <c:v>25.0</c:v>
                </c:pt>
                <c:pt idx="4">
                  <c:v>27.0</c:v>
                </c:pt>
                <c:pt idx="5">
                  <c:v>44.0</c:v>
                </c:pt>
                <c:pt idx="6">
                  <c:v>45.0</c:v>
                </c:pt>
                <c:pt idx="7">
                  <c:v>18.0</c:v>
                </c:pt>
                <c:pt idx="8">
                  <c:v>49.0</c:v>
                </c:pt>
                <c:pt idx="9">
                  <c:v>33.0</c:v>
                </c:pt>
                <c:pt idx="10">
                  <c:v>16.0</c:v>
                </c:pt>
                <c:pt idx="11">
                  <c:v>36.0</c:v>
                </c:pt>
                <c:pt idx="12">
                  <c:v>47.0</c:v>
                </c:pt>
                <c:pt idx="13">
                  <c:v>38.0</c:v>
                </c:pt>
                <c:pt idx="14">
                  <c:v>34.0</c:v>
                </c:pt>
                <c:pt idx="15">
                  <c:v>58.0</c:v>
                </c:pt>
                <c:pt idx="16">
                  <c:v>54.0</c:v>
                </c:pt>
                <c:pt idx="17">
                  <c:v>37.0</c:v>
                </c:pt>
                <c:pt idx="18">
                  <c:v>26.0</c:v>
                </c:pt>
                <c:pt idx="19">
                  <c:v>72.0</c:v>
                </c:pt>
                <c:pt idx="20">
                  <c:v>62.0</c:v>
                </c:pt>
                <c:pt idx="21">
                  <c:v>53.0</c:v>
                </c:pt>
                <c:pt idx="22">
                  <c:v>71.0</c:v>
                </c:pt>
                <c:pt idx="23">
                  <c:v>36.0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'[TRE_prae-post_BAuA_2015-3-8.xlsx]VglBAuA_TRE_prae'!$A$23</c:f>
              <c:strCache>
                <c:ptCount val="1"/>
                <c:pt idx="0">
                  <c:v>TRE, post (n=78)</c:v>
                </c:pt>
              </c:strCache>
            </c:strRef>
          </c:tx>
          <c:cat>
            <c:strRef>
              <c:f>'[TRE_prae-post_BAuA_2015-3-8.xlsx]VglBAuA_TRE_prae'!$B$21:$Y$21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'[TRE_prae-post_BAuA_2015-3-8.xlsx]VglBAuA_TRE_prae'!$B$23:$Y$23</c:f>
              <c:numCache>
                <c:formatCode>General</c:formatCode>
                <c:ptCount val="24"/>
                <c:pt idx="0">
                  <c:v>55.0</c:v>
                </c:pt>
                <c:pt idx="1">
                  <c:v>76.0</c:v>
                </c:pt>
                <c:pt idx="2">
                  <c:v>24.0</c:v>
                </c:pt>
                <c:pt idx="3">
                  <c:v>23.0</c:v>
                </c:pt>
                <c:pt idx="4">
                  <c:v>26.0</c:v>
                </c:pt>
                <c:pt idx="5">
                  <c:v>34.0</c:v>
                </c:pt>
                <c:pt idx="6">
                  <c:v>32.0</c:v>
                </c:pt>
                <c:pt idx="7">
                  <c:v>8.0</c:v>
                </c:pt>
                <c:pt idx="8">
                  <c:v>49.0</c:v>
                </c:pt>
                <c:pt idx="9">
                  <c:v>21.0</c:v>
                </c:pt>
                <c:pt idx="10">
                  <c:v>9.0</c:v>
                </c:pt>
                <c:pt idx="11">
                  <c:v>25.0</c:v>
                </c:pt>
                <c:pt idx="12">
                  <c:v>40.0</c:v>
                </c:pt>
                <c:pt idx="13">
                  <c:v>28.0</c:v>
                </c:pt>
                <c:pt idx="14">
                  <c:v>34.0</c:v>
                </c:pt>
                <c:pt idx="15">
                  <c:v>38.0</c:v>
                </c:pt>
                <c:pt idx="16">
                  <c:v>45.0</c:v>
                </c:pt>
                <c:pt idx="17">
                  <c:v>33.0</c:v>
                </c:pt>
                <c:pt idx="18">
                  <c:v>23.0</c:v>
                </c:pt>
                <c:pt idx="19">
                  <c:v>68.0</c:v>
                </c:pt>
                <c:pt idx="20">
                  <c:v>55.0</c:v>
                </c:pt>
                <c:pt idx="21">
                  <c:v>49.0</c:v>
                </c:pt>
                <c:pt idx="22">
                  <c:v>64.0</c:v>
                </c:pt>
                <c:pt idx="23">
                  <c:v>27.0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'[TRE_prae-post_BAuA_2015-3-8.xlsx]VglBAuA_TRE_prae'!$A$24</c:f>
              <c:strCache>
                <c:ptCount val="1"/>
                <c:pt idx="0">
                  <c:v>TRE, pre 2014 (n=70)</c:v>
                </c:pt>
              </c:strCache>
            </c:strRef>
          </c:tx>
          <c:cat>
            <c:strRef>
              <c:f>'[TRE_prae-post_BAuA_2015-3-8.xlsx]VglBAuA_TRE_prae'!$B$21:$Y$21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'[TRE_prae-post_BAuA_2015-3-8.xlsx]VglBAuA_TRE_prae'!$B$24:$Y$24</c:f>
              <c:numCache>
                <c:formatCode>General</c:formatCode>
                <c:ptCount val="24"/>
                <c:pt idx="0">
                  <c:v>71.0</c:v>
                </c:pt>
                <c:pt idx="1">
                  <c:v>86.0</c:v>
                </c:pt>
                <c:pt idx="2">
                  <c:v>30.0</c:v>
                </c:pt>
                <c:pt idx="3">
                  <c:v>24.0</c:v>
                </c:pt>
                <c:pt idx="4">
                  <c:v>27.0</c:v>
                </c:pt>
                <c:pt idx="5">
                  <c:v>44.0</c:v>
                </c:pt>
                <c:pt idx="6">
                  <c:v>49.0</c:v>
                </c:pt>
                <c:pt idx="7">
                  <c:v>16.0</c:v>
                </c:pt>
                <c:pt idx="8">
                  <c:v>53.0</c:v>
                </c:pt>
                <c:pt idx="9">
                  <c:v>31.0</c:v>
                </c:pt>
                <c:pt idx="10">
                  <c:v>16.0</c:v>
                </c:pt>
                <c:pt idx="11">
                  <c:v>40.0</c:v>
                </c:pt>
                <c:pt idx="12">
                  <c:v>43.0</c:v>
                </c:pt>
                <c:pt idx="13">
                  <c:v>40.0</c:v>
                </c:pt>
                <c:pt idx="14">
                  <c:v>37.0</c:v>
                </c:pt>
                <c:pt idx="15">
                  <c:v>51.0</c:v>
                </c:pt>
                <c:pt idx="16">
                  <c:v>61.0</c:v>
                </c:pt>
                <c:pt idx="17">
                  <c:v>31.0</c:v>
                </c:pt>
                <c:pt idx="18">
                  <c:v>20.0</c:v>
                </c:pt>
                <c:pt idx="19">
                  <c:v>70.0</c:v>
                </c:pt>
                <c:pt idx="20">
                  <c:v>56.0</c:v>
                </c:pt>
                <c:pt idx="21">
                  <c:v>59.0</c:v>
                </c:pt>
                <c:pt idx="22">
                  <c:v>67.0</c:v>
                </c:pt>
                <c:pt idx="23">
                  <c:v>34.0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'[TRE_prae-post_BAuA_2015-3-8.xlsx]VglBAuA_TRE_prae'!$A$25</c:f>
              <c:strCache>
                <c:ptCount val="1"/>
                <c:pt idx="0">
                  <c:v>TRE, post (n=70)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marker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Pt>
            <c:idx val="17"/>
            <c:bubble3D val="0"/>
          </c:dPt>
          <c:cat>
            <c:strRef>
              <c:f>'[TRE_prae-post_BAuA_2015-3-8.xlsx]VglBAuA_TRE_prae'!$B$21:$Y$21</c:f>
              <c:strCache>
                <c:ptCount val="24"/>
                <c:pt idx="0">
                  <c:v>Back</c:v>
                </c:pt>
                <c:pt idx="1">
                  <c:v>Neck</c:v>
                </c:pt>
                <c:pt idx="2">
                  <c:v>Arms</c:v>
                </c:pt>
                <c:pt idx="3">
                  <c:v>Hands</c:v>
                </c:pt>
                <c:pt idx="4">
                  <c:v>Hip</c:v>
                </c:pt>
                <c:pt idx="5">
                  <c:v>Knee</c:v>
                </c:pt>
                <c:pt idx="6">
                  <c:v>Legs or Feet</c:v>
                </c:pt>
                <c:pt idx="7">
                  <c:v>Swollen feet</c:v>
                </c:pt>
                <c:pt idx="8">
                  <c:v>Head ache</c:v>
                </c:pt>
                <c:pt idx="9">
                  <c:v>Heart</c:v>
                </c:pt>
                <c:pt idx="10">
                  <c:v>Respiratory</c:v>
                </c:pt>
                <c:pt idx="11">
                  <c:v>Cough</c:v>
                </c:pt>
                <c:pt idx="12">
                  <c:v>Nose</c:v>
                </c:pt>
                <c:pt idx="13">
                  <c:v>Eyes</c:v>
                </c:pt>
                <c:pt idx="14">
                  <c:v>Skin</c:v>
                </c:pt>
                <c:pt idx="15">
                  <c:v>Sleep disorders</c:v>
                </c:pt>
                <c:pt idx="16">
                  <c:v>Stomach</c:v>
                </c:pt>
                <c:pt idx="17">
                  <c:v>Hearing</c:v>
                </c:pt>
                <c:pt idx="18">
                  <c:v>Vertigo</c:v>
                </c:pt>
                <c:pt idx="19">
                  <c:v>Fatigue</c:v>
                </c:pt>
                <c:pt idx="20">
                  <c:v>Nervous</c:v>
                </c:pt>
                <c:pt idx="21">
                  <c:v>Depressed</c:v>
                </c:pt>
                <c:pt idx="22">
                  <c:v>exhausted</c:v>
                </c:pt>
                <c:pt idx="23">
                  <c:v>other</c:v>
                </c:pt>
              </c:strCache>
            </c:strRef>
          </c:cat>
          <c:val>
            <c:numRef>
              <c:f>'[TRE_prae-post_BAuA_2015-3-8.xlsx]VglBAuA_TRE_prae'!$B$25:$Y$25</c:f>
              <c:numCache>
                <c:formatCode>General</c:formatCode>
                <c:ptCount val="24"/>
                <c:pt idx="0" formatCode="0">
                  <c:v>68.57142857142848</c:v>
                </c:pt>
                <c:pt idx="1">
                  <c:v>80.0</c:v>
                </c:pt>
                <c:pt idx="2">
                  <c:v>30.0</c:v>
                </c:pt>
                <c:pt idx="3">
                  <c:v>23.0</c:v>
                </c:pt>
                <c:pt idx="4">
                  <c:v>24.0</c:v>
                </c:pt>
                <c:pt idx="5">
                  <c:v>30.0</c:v>
                </c:pt>
                <c:pt idx="6">
                  <c:v>30.0</c:v>
                </c:pt>
                <c:pt idx="7">
                  <c:v>11.0</c:v>
                </c:pt>
                <c:pt idx="8">
                  <c:v>50.0</c:v>
                </c:pt>
                <c:pt idx="9">
                  <c:v>24.0</c:v>
                </c:pt>
                <c:pt idx="10">
                  <c:v>9.0</c:v>
                </c:pt>
                <c:pt idx="11">
                  <c:v>29.0</c:v>
                </c:pt>
                <c:pt idx="12">
                  <c:v>40.0</c:v>
                </c:pt>
                <c:pt idx="13">
                  <c:v>30.0</c:v>
                </c:pt>
                <c:pt idx="14">
                  <c:v>33.0</c:v>
                </c:pt>
                <c:pt idx="15">
                  <c:v>49.0</c:v>
                </c:pt>
                <c:pt idx="16">
                  <c:v>43.0</c:v>
                </c:pt>
                <c:pt idx="17">
                  <c:v>24.0</c:v>
                </c:pt>
                <c:pt idx="18">
                  <c:v>23.0</c:v>
                </c:pt>
                <c:pt idx="19">
                  <c:v>63.0</c:v>
                </c:pt>
                <c:pt idx="20">
                  <c:v>49.0</c:v>
                </c:pt>
                <c:pt idx="21">
                  <c:v>46.0</c:v>
                </c:pt>
                <c:pt idx="22">
                  <c:v>60.0</c:v>
                </c:pt>
                <c:pt idx="23">
                  <c:v>24.0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6136792"/>
        <c:axId val="-2119371096"/>
      </c:lineChart>
      <c:catAx>
        <c:axId val="-2016136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19371096"/>
        <c:crosses val="autoZero"/>
        <c:auto val="1"/>
        <c:lblAlgn val="ctr"/>
        <c:lblOffset val="100"/>
        <c:noMultiLvlLbl val="0"/>
      </c:catAx>
      <c:valAx>
        <c:axId val="-2119371096"/>
        <c:scaling>
          <c:orientation val="minMax"/>
          <c:max val="9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Health</a:t>
                </a:r>
                <a:r>
                  <a:rPr lang="en-US" sz="2000" b="0" baseline="0"/>
                  <a:t> Complaints</a:t>
                </a:r>
                <a:endParaRPr lang="en-US" sz="2000" b="0"/>
              </a:p>
            </c:rich>
          </c:tx>
          <c:layout>
            <c:manualLayout>
              <c:xMode val="edge"/>
              <c:yMode val="edge"/>
              <c:x val="0.00784689776848433"/>
              <c:y val="0.22701181102362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016136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2387781200486"/>
          <c:y val="0.0476683464566929"/>
          <c:w val="0.623386241187882"/>
          <c:h val="0.23781184220784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10554153644"/>
          <c:y val="0.0264264264264264"/>
          <c:w val="0.844640143749009"/>
          <c:h val="0.89745761509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'[TRE_Charts_English_2015-3-8.xlsx]indDiffGes.störungen'!$C$69</c:f>
              <c:strCache>
                <c:ptCount val="1"/>
                <c:pt idx="0">
                  <c:v>Frequencies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cat>
            <c:numRef>
              <c:f>'[TRE_Charts_English_2015-3-8.xlsx]indDiffGes.störungen'!$D$68:$U$68</c:f>
              <c:numCache>
                <c:formatCode>General</c:formatCode>
                <c:ptCount val="18"/>
                <c:pt idx="0">
                  <c:v>-7.0</c:v>
                </c:pt>
                <c:pt idx="2">
                  <c:v>-5.0</c:v>
                </c:pt>
                <c:pt idx="3">
                  <c:v>-4.0</c:v>
                </c:pt>
                <c:pt idx="4">
                  <c:v>-3.0</c:v>
                </c:pt>
                <c:pt idx="5">
                  <c:v>-2.0</c:v>
                </c:pt>
                <c:pt idx="6">
                  <c:v>-1.0</c:v>
                </c:pt>
                <c:pt idx="7">
                  <c:v>0.0</c:v>
                </c:pt>
                <c:pt idx="8">
                  <c:v>1.0</c:v>
                </c:pt>
                <c:pt idx="9">
                  <c:v>2.0</c:v>
                </c:pt>
                <c:pt idx="10">
                  <c:v>3.0</c:v>
                </c:pt>
                <c:pt idx="11">
                  <c:v>4.0</c:v>
                </c:pt>
                <c:pt idx="12">
                  <c:v>5.0</c:v>
                </c:pt>
                <c:pt idx="13">
                  <c:v>6.0</c:v>
                </c:pt>
                <c:pt idx="14">
                  <c:v>7.0</c:v>
                </c:pt>
                <c:pt idx="15">
                  <c:v>8.0</c:v>
                </c:pt>
                <c:pt idx="16">
                  <c:v>9.0</c:v>
                </c:pt>
                <c:pt idx="17">
                  <c:v>10.0</c:v>
                </c:pt>
              </c:numCache>
            </c:numRef>
          </c:cat>
          <c:val>
            <c:numRef>
              <c:f>'[TRE_Charts_English_2015-3-8.xlsx]indDiffGes.störungen'!$D$69:$U$69</c:f>
              <c:numCache>
                <c:formatCode>General</c:formatCode>
                <c:ptCount val="18"/>
                <c:pt idx="0">
                  <c:v>1.0</c:v>
                </c:pt>
                <c:pt idx="2">
                  <c:v>2.0</c:v>
                </c:pt>
                <c:pt idx="3">
                  <c:v>1.0</c:v>
                </c:pt>
                <c:pt idx="4">
                  <c:v>3.0</c:v>
                </c:pt>
                <c:pt idx="5">
                  <c:v>2.0</c:v>
                </c:pt>
                <c:pt idx="6">
                  <c:v>6.0</c:v>
                </c:pt>
                <c:pt idx="7">
                  <c:v>6.0</c:v>
                </c:pt>
                <c:pt idx="8">
                  <c:v>10.0</c:v>
                </c:pt>
                <c:pt idx="9">
                  <c:v>8.0</c:v>
                </c:pt>
                <c:pt idx="10">
                  <c:v>10.0</c:v>
                </c:pt>
                <c:pt idx="11">
                  <c:v>7.0</c:v>
                </c:pt>
                <c:pt idx="12">
                  <c:v>4.0</c:v>
                </c:pt>
                <c:pt idx="13">
                  <c:v>4.0</c:v>
                </c:pt>
                <c:pt idx="14">
                  <c:v>1.0</c:v>
                </c:pt>
                <c:pt idx="15">
                  <c:v>2.0</c:v>
                </c:pt>
                <c:pt idx="17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0572600"/>
        <c:axId val="-2141012808"/>
      </c:barChart>
      <c:catAx>
        <c:axId val="-2020572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41012808"/>
        <c:crosses val="autoZero"/>
        <c:auto val="1"/>
        <c:lblAlgn val="ctr"/>
        <c:lblOffset val="100"/>
        <c:noMultiLvlLbl val="0"/>
      </c:catAx>
      <c:valAx>
        <c:axId val="-2141012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800" b="0"/>
                  <a:t>Number of</a:t>
                </a:r>
                <a:r>
                  <a:rPr lang="en-US" sz="2800" b="0" baseline="0"/>
                  <a:t> Participants</a:t>
                </a:r>
                <a:endParaRPr lang="en-US" sz="2800" b="0"/>
              </a:p>
            </c:rich>
          </c:tx>
          <c:layout>
            <c:manualLayout>
              <c:xMode val="edge"/>
              <c:yMode val="edge"/>
              <c:x val="0.0136475184322374"/>
              <c:y val="0.1293712288791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020572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41594640002"/>
          <c:y val="0.0256410256410256"/>
          <c:w val="0.883258405359998"/>
          <c:h val="0.863413273340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'[TRE_Charts_English_2015-3-8.xlsx]StrengthPain'!$J$2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'[TRE_Charts_English_2015-3-8.xlsx]StrengthPain'!$K$1:$P$1</c:f>
              <c:strCache>
                <c:ptCount val="6"/>
                <c:pt idx="0">
                  <c:v>no pain</c:v>
                </c:pt>
                <c:pt idx="1">
                  <c:v>very mild</c:v>
                </c:pt>
                <c:pt idx="2">
                  <c:v>mild</c:v>
                </c:pt>
                <c:pt idx="3">
                  <c:v>moderate</c:v>
                </c:pt>
                <c:pt idx="4">
                  <c:v>severe</c:v>
                </c:pt>
                <c:pt idx="5">
                  <c:v>very severe</c:v>
                </c:pt>
              </c:strCache>
            </c:strRef>
          </c:cat>
          <c:val>
            <c:numRef>
              <c:f>'[TRE_Charts_English_2015-3-8.xlsx]StrengthPain'!$K$2:$P$2</c:f>
              <c:numCache>
                <c:formatCode>General</c:formatCode>
                <c:ptCount val="6"/>
                <c:pt idx="0">
                  <c:v>8.0</c:v>
                </c:pt>
                <c:pt idx="1">
                  <c:v>8.0</c:v>
                </c:pt>
                <c:pt idx="2">
                  <c:v>15.0</c:v>
                </c:pt>
                <c:pt idx="3">
                  <c:v>24.0</c:v>
                </c:pt>
                <c:pt idx="4">
                  <c:v>12.0</c:v>
                </c:pt>
                <c:pt idx="5">
                  <c:v>3.0</c:v>
                </c:pt>
              </c:numCache>
            </c:numRef>
          </c:val>
        </c:ser>
        <c:ser>
          <c:idx val="1"/>
          <c:order val="1"/>
          <c:tx>
            <c:strRef>
              <c:f>'[TRE_Charts_English_2015-3-8.xlsx]StrengthPain'!$J$3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'[TRE_Charts_English_2015-3-8.xlsx]StrengthPain'!$K$1:$P$1</c:f>
              <c:strCache>
                <c:ptCount val="6"/>
                <c:pt idx="0">
                  <c:v>no pain</c:v>
                </c:pt>
                <c:pt idx="1">
                  <c:v>very mild</c:v>
                </c:pt>
                <c:pt idx="2">
                  <c:v>mild</c:v>
                </c:pt>
                <c:pt idx="3">
                  <c:v>moderate</c:v>
                </c:pt>
                <c:pt idx="4">
                  <c:v>severe</c:v>
                </c:pt>
                <c:pt idx="5">
                  <c:v>very severe</c:v>
                </c:pt>
              </c:strCache>
            </c:strRef>
          </c:cat>
          <c:val>
            <c:numRef>
              <c:f>'[TRE_Charts_English_2015-3-8.xlsx]StrengthPain'!$K$3:$P$3</c:f>
              <c:numCache>
                <c:formatCode>General</c:formatCode>
                <c:ptCount val="6"/>
                <c:pt idx="0">
                  <c:v>12.0</c:v>
                </c:pt>
                <c:pt idx="1">
                  <c:v>13.0</c:v>
                </c:pt>
                <c:pt idx="2">
                  <c:v>15.0</c:v>
                </c:pt>
                <c:pt idx="3">
                  <c:v>22.0</c:v>
                </c:pt>
                <c:pt idx="4">
                  <c:v>3.0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334728"/>
        <c:axId val="-2119602696"/>
      </c:barChart>
      <c:catAx>
        <c:axId val="-2119334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19602696"/>
        <c:crosses val="autoZero"/>
        <c:auto val="1"/>
        <c:lblAlgn val="ctr"/>
        <c:lblOffset val="100"/>
        <c:noMultiLvlLbl val="0"/>
      </c:catAx>
      <c:valAx>
        <c:axId val="-2119602696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 b="0"/>
                </a:pPr>
                <a:r>
                  <a:rPr lang="en-US" sz="2800" b="0"/>
                  <a:t>Number of Participants</a:t>
                </a:r>
              </a:p>
            </c:rich>
          </c:tx>
          <c:layout>
            <c:manualLayout>
              <c:xMode val="edge"/>
              <c:yMode val="edge"/>
              <c:x val="0.00822632228812015"/>
              <c:y val="0.2390218826197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19334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932930258718"/>
          <c:y val="0.0211551556055493"/>
          <c:w val="0.170504981520167"/>
          <c:h val="0.402389651293588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8C09-52C8-E244-A6D3-4B20B6F647FD}" type="datetimeFigureOut">
              <a:rPr lang="en-US" smtClean="0"/>
              <a:t>3/28/15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10208-73B9-084D-BAEA-2C1EDCC0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BB2D-473E-4001-AEF2-40B6F6C8E08C}" type="datetimeFigureOut">
              <a:rPr lang="de-CH" smtClean="0"/>
              <a:t>3/28/15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5CF0-5FCF-41C9-B381-1D3C8AC05A9A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220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light to mild.</a:t>
            </a:r>
            <a:r>
              <a:rPr lang="en-US" baseline="0" dirty="0" smtClean="0"/>
              <a:t> Change strong to severe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15CF0-5FCF-41C9-B381-1D3C8AC05A9A}" type="slidenum">
              <a:rPr lang="de-CH" smtClean="0"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86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65556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noProof="0" dirty="0" smtClean="0"/>
              <a:t>Click </a:t>
            </a:r>
            <a:r>
              <a:rPr lang="de-CH" noProof="0" dirty="0" err="1" smtClean="0"/>
              <a:t>to</a:t>
            </a:r>
            <a:r>
              <a:rPr lang="de-CH" noProof="0" dirty="0" smtClean="0"/>
              <a:t> </a:t>
            </a:r>
            <a:r>
              <a:rPr lang="de-CH" noProof="0" dirty="0" err="1" smtClean="0"/>
              <a:t>edit</a:t>
            </a:r>
            <a:r>
              <a:rPr lang="de-CH" noProof="0" dirty="0" smtClean="0"/>
              <a:t>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5084564"/>
            <a:ext cx="11328400" cy="1224756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 dirty="0" smtClean="0"/>
              <a:t>Click </a:t>
            </a:r>
            <a:r>
              <a:rPr lang="de-CH" noProof="0" dirty="0" err="1" smtClean="0"/>
              <a:t>to</a:t>
            </a:r>
            <a:r>
              <a:rPr lang="de-CH" noProof="0" dirty="0" smtClean="0"/>
              <a:t> </a:t>
            </a:r>
            <a:r>
              <a:rPr lang="de-CH" noProof="0" dirty="0" err="1" smtClean="0"/>
              <a:t>edit</a:t>
            </a:r>
            <a:r>
              <a:rPr lang="de-CH" noProof="0" dirty="0" smtClean="0"/>
              <a:t> Master </a:t>
            </a:r>
            <a:r>
              <a:rPr lang="de-CH" noProof="0" dirty="0" err="1" smtClean="0"/>
              <a:t>subtitle</a:t>
            </a:r>
            <a:r>
              <a:rPr lang="de-CH" noProof="0" dirty="0" smtClean="0"/>
              <a:t>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rgbClr val="ABC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306664" y="404664"/>
            <a:ext cx="2765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ABCA3E"/>
                </a:solidFill>
                <a:latin typeface="Arial Narrow"/>
                <a:cs typeface="Arial Narrow"/>
              </a:rPr>
              <a:t>HR Risk Management</a:t>
            </a:r>
            <a:endParaRPr lang="en-US" sz="2400" b="1" i="0" dirty="0">
              <a:solidFill>
                <a:srgbClr val="ABCA3E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RE-logo-dark-gre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2" b="3557"/>
          <a:stretch/>
        </p:blipFill>
        <p:spPr>
          <a:xfrm>
            <a:off x="432048" y="1288056"/>
            <a:ext cx="4943872" cy="211673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268760"/>
            <a:ext cx="12216680" cy="2160240"/>
          </a:xfrm>
          <a:prstGeom prst="rect">
            <a:avLst/>
          </a:prstGeom>
          <a:solidFill>
            <a:srgbClr val="ABCA3E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349500"/>
            <a:ext cx="11328400" cy="1079500"/>
          </a:xfrm>
        </p:spPr>
        <p:txBody>
          <a:bodyPr lIns="0" tIns="0" rIns="0" bIns="7200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noProof="0" smtClean="0"/>
              <a:t>Click to edit Master 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rgbClr val="ABC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306664" y="404664"/>
            <a:ext cx="2765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ABCA3E"/>
                </a:solidFill>
                <a:latin typeface="Arial Narrow"/>
                <a:cs typeface="Arial Narrow"/>
              </a:rPr>
              <a:t>HR Risk Management</a:t>
            </a:r>
            <a:endParaRPr lang="en-US" sz="2400" b="1" i="0" dirty="0">
              <a:solidFill>
                <a:srgbClr val="ABCA3E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0680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CH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087439"/>
            <a:ext cx="11328400" cy="5140325"/>
          </a:xfrm>
        </p:spPr>
        <p:txBody>
          <a:bodyPr tIns="57600"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  <a:endParaRPr lang="en-US" noProof="0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679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87438"/>
            <a:ext cx="5471584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8617" y="1087438"/>
            <a:ext cx="5471583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  <a:endParaRPr lang="en-US" noProof="0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CH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5746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CH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431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11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>Thank you for your attention.</a:t>
            </a:r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6664" y="404664"/>
            <a:ext cx="2765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ABCA3E"/>
                </a:solidFill>
                <a:latin typeface="Arial Narrow"/>
                <a:cs typeface="Arial Narrow"/>
              </a:rPr>
              <a:t>HR Risk Management</a:t>
            </a:r>
            <a:endParaRPr lang="en-US" sz="2400" b="1" i="0" dirty="0">
              <a:solidFill>
                <a:srgbClr val="ABCA3E"/>
              </a:solidFill>
              <a:latin typeface="Arial Narrow"/>
              <a:cs typeface="Arial Narrow"/>
            </a:endParaRPr>
          </a:p>
        </p:txBody>
      </p:sp>
      <p:cxnSp>
        <p:nvCxnSpPr>
          <p:cNvPr id="14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rgbClr val="ABC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RE-logo-dark-gre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2" b="3557"/>
          <a:stretch/>
        </p:blipFill>
        <p:spPr>
          <a:xfrm>
            <a:off x="432048" y="1288056"/>
            <a:ext cx="4943872" cy="2116737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268760"/>
            <a:ext cx="12216680" cy="2160240"/>
          </a:xfrm>
          <a:prstGeom prst="rect">
            <a:avLst/>
          </a:prstGeom>
          <a:solidFill>
            <a:srgbClr val="ABCA3E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  <a:prstGeom prst="rect">
            <a:avLst/>
          </a:prstGeom>
        </p:spPr>
        <p:txBody>
          <a:bodyPr vert="horz" lIns="0" tIns="45720" rIns="0" bIns="72000" rtlCol="0" anchor="b" anchorCtr="0">
            <a:norm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087439"/>
            <a:ext cx="11328400" cy="50058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5360" y="6330806"/>
            <a:ext cx="19048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0" dirty="0" smtClean="0">
                <a:solidFill>
                  <a:srgbClr val="ABCA3E"/>
                </a:solidFill>
                <a:latin typeface="Arial Narrow"/>
                <a:cs typeface="Arial Narrow"/>
              </a:rPr>
              <a:t>HR Risk Management</a:t>
            </a:r>
            <a:endParaRPr lang="en-US" sz="1600" b="1" i="0" dirty="0">
              <a:solidFill>
                <a:srgbClr val="ABCA3E"/>
              </a:solidFill>
              <a:latin typeface="Arial Narrow"/>
              <a:cs typeface="Arial Narrow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6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70" r:id="rId3"/>
    <p:sldLayoutId id="2147483652" r:id="rId4"/>
    <p:sldLayoutId id="2147483654" r:id="rId5"/>
    <p:sldLayoutId id="2147483655" r:id="rId6"/>
    <p:sldLayoutId id="2147483664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Clr>
          <a:srgbClr val="ABCA3E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Clr>
          <a:srgbClr val="ABCA3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BCA3E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BCA3E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BCA3E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0" dirty="0" smtClean="0"/>
              <a:t>Shake </a:t>
            </a:r>
            <a:r>
              <a:rPr lang="de-DE" b="0" dirty="0" err="1" smtClean="0"/>
              <a:t>it</a:t>
            </a:r>
            <a:r>
              <a:rPr lang="de-DE" b="0" dirty="0" smtClean="0"/>
              <a:t> </a:t>
            </a:r>
            <a:r>
              <a:rPr lang="de-DE" b="0" dirty="0" err="1" smtClean="0"/>
              <a:t>up</a:t>
            </a:r>
            <a:r>
              <a:rPr lang="de-DE" b="0" dirty="0"/>
              <a:t> </a:t>
            </a:r>
            <a:r>
              <a:rPr lang="de-DE" b="0" dirty="0" err="1" smtClean="0"/>
              <a:t>baby</a:t>
            </a:r>
            <a:r>
              <a:rPr lang="de-DE" b="0" dirty="0" smtClean="0"/>
              <a:t>!</a:t>
            </a:r>
            <a:br>
              <a:rPr lang="de-DE" b="0" dirty="0" smtClean="0"/>
            </a:br>
            <a:r>
              <a:rPr lang="de-DE" b="0" dirty="0" smtClean="0"/>
              <a:t>Trauma </a:t>
            </a:r>
            <a:r>
              <a:rPr lang="de-DE" b="0" dirty="0" err="1"/>
              <a:t>and</a:t>
            </a:r>
            <a:r>
              <a:rPr lang="de-DE" b="0" dirty="0"/>
              <a:t> Tension </a:t>
            </a:r>
            <a:r>
              <a:rPr lang="de-DE" b="0" dirty="0" err="1"/>
              <a:t>R</a:t>
            </a:r>
            <a:r>
              <a:rPr lang="de-DE" b="0" dirty="0" err="1" smtClean="0"/>
              <a:t>eleasing</a:t>
            </a:r>
            <a:r>
              <a:rPr lang="de-DE" b="0" dirty="0" smtClean="0"/>
              <a:t> </a:t>
            </a:r>
            <a:r>
              <a:rPr lang="de-DE" b="0" dirty="0" err="1" smtClean="0"/>
              <a:t>Exercises</a:t>
            </a:r>
            <a:r>
              <a:rPr lang="de-DE" b="0" dirty="0" smtClean="0"/>
              <a:t> (TRE®) </a:t>
            </a:r>
            <a:r>
              <a:rPr lang="de-DE" b="0" dirty="0" err="1" smtClean="0"/>
              <a:t>as</a:t>
            </a:r>
            <a:r>
              <a:rPr lang="de-DE" b="0" dirty="0" smtClean="0"/>
              <a:t> a </a:t>
            </a:r>
            <a:r>
              <a:rPr lang="de-DE" b="0" dirty="0" err="1" smtClean="0"/>
              <a:t>new</a:t>
            </a:r>
            <a:r>
              <a:rPr lang="de-DE" b="0" dirty="0" smtClean="0"/>
              <a:t> promising </a:t>
            </a:r>
            <a:r>
              <a:rPr lang="de-DE" b="0" dirty="0" err="1" smtClean="0"/>
              <a:t>offering</a:t>
            </a:r>
            <a:r>
              <a:rPr lang="de-DE" b="0" dirty="0" smtClean="0"/>
              <a:t> in </a:t>
            </a:r>
            <a:r>
              <a:rPr lang="de-DE" b="0" dirty="0" err="1" smtClean="0"/>
              <a:t>promoting</a:t>
            </a:r>
            <a:r>
              <a:rPr lang="de-DE" b="0" dirty="0" smtClean="0"/>
              <a:t> </a:t>
            </a:r>
            <a:r>
              <a:rPr lang="de-DE" b="0" dirty="0" err="1" smtClean="0"/>
              <a:t>occupational</a:t>
            </a:r>
            <a:r>
              <a:rPr lang="de-DE" b="0" dirty="0" smtClean="0"/>
              <a:t> </a:t>
            </a:r>
            <a:r>
              <a:rPr lang="de-DE" b="0" dirty="0" err="1" smtClean="0"/>
              <a:t>health</a:t>
            </a:r>
            <a:endParaRPr lang="de-D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GfA</a:t>
            </a:r>
            <a:r>
              <a:rPr lang="de-DE" dirty="0"/>
              <a:t> Frühjahrskonferenz Karlsruhe</a:t>
            </a:r>
            <a:br>
              <a:rPr lang="de-DE" dirty="0"/>
            </a:br>
            <a:r>
              <a:rPr lang="de-DE" dirty="0"/>
              <a:t>Dr. phil.-hist. Hildegard Nibel, HR </a:t>
            </a:r>
            <a:r>
              <a:rPr lang="de-DE" dirty="0" err="1"/>
              <a:t>Risk</a:t>
            </a:r>
            <a:r>
              <a:rPr lang="de-DE" dirty="0"/>
              <a:t> Management Zürich</a:t>
            </a:r>
            <a:br>
              <a:rPr lang="de-DE" dirty="0"/>
            </a:br>
            <a:r>
              <a:rPr lang="de-DE" dirty="0" err="1" smtClean="0"/>
              <a:t>February</a:t>
            </a:r>
            <a:r>
              <a:rPr lang="de-DE" dirty="0" smtClean="0"/>
              <a:t> 27</a:t>
            </a:r>
            <a:r>
              <a:rPr lang="de-DE" dirty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9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TRE (n=70)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10</a:t>
            </a:fld>
            <a:endParaRPr lang="de-CH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96735844"/>
              </p:ext>
            </p:extLst>
          </p:nvPr>
        </p:nvGraphicFramePr>
        <p:xfrm>
          <a:off x="407368" y="1700213"/>
          <a:ext cx="11521279" cy="313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584176"/>
                <a:gridCol w="1440160"/>
                <a:gridCol w="1800200"/>
                <a:gridCol w="1800200"/>
                <a:gridCol w="1800200"/>
                <a:gridCol w="2160239"/>
              </a:tblGrid>
              <a:tr h="115212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Amount</a:t>
                      </a:r>
                      <a:r>
                        <a:rPr lang="en-US" sz="1800" baseline="0" dirty="0" smtClean="0"/>
                        <a:t> of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health complaints</a:t>
                      </a:r>
                      <a:r>
                        <a:rPr lang="en-US" sz="1800" dirty="0" smtClean="0"/>
                        <a:t>/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participant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Amount</a:t>
                      </a:r>
                      <a:r>
                        <a:rPr lang="en-US" sz="1800" baseline="0" dirty="0" smtClean="0"/>
                        <a:t> of medical treatments</a:t>
                      </a:r>
                      <a:endParaRPr lang="en-US" sz="1800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Pain</a:t>
                      </a:r>
                      <a:r>
                        <a:rPr lang="en-US" sz="1800" baseline="0" dirty="0" smtClean="0"/>
                        <a:t> score </a:t>
                      </a:r>
                      <a:r>
                        <a:rPr lang="en-US" sz="1800" dirty="0" smtClean="0"/>
                        <a:t>(1=not at all, 6=very severe)</a:t>
                      </a:r>
                    </a:p>
                    <a:p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Handicapped by pain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(1=not at all, 6=very severe)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General health</a:t>
                      </a:r>
                    </a:p>
                    <a:p>
                      <a:r>
                        <a:rPr lang="en-US" sz="1800" dirty="0" smtClean="0"/>
                        <a:t>(6 point scale, 1=poor, 6=excellent)</a:t>
                      </a:r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Positive mood</a:t>
                      </a:r>
                    </a:p>
                    <a:p>
                      <a:r>
                        <a:rPr lang="en-US" sz="1800" dirty="0" smtClean="0"/>
                        <a:t>(almost always –   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  hardly ever)</a:t>
                      </a:r>
                      <a:endParaRPr lang="en-US" sz="1800" dirty="0"/>
                    </a:p>
                    <a:p>
                      <a:endParaRPr lang="en-US" sz="1800" dirty="0" smtClean="0"/>
                    </a:p>
                  </a:txBody>
                  <a:tcPr>
                    <a:solidFill>
                      <a:srgbClr val="ABCA3E"/>
                    </a:solidFill>
                  </a:tcPr>
                </a:tc>
              </a:tr>
              <a:tr h="7351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3.84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smtClean="0">
                          <a:effectLst/>
                        </a:rPr>
                        <a:t>2.79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>
                          <a:effectLst/>
                        </a:rPr>
                        <a:t>2.87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67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Post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2.91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3.01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7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TRE</a:t>
            </a:r>
            <a:r>
              <a:rPr lang="en-US" dirty="0"/>
              <a:t> </a:t>
            </a:r>
            <a:r>
              <a:rPr lang="en-US" dirty="0" smtClean="0"/>
              <a:t>samples pre – post (all vs. </a:t>
            </a:r>
            <a:r>
              <a:rPr lang="en-US" dirty="0"/>
              <a:t>n=</a:t>
            </a:r>
            <a:r>
              <a:rPr lang="en-US" dirty="0" smtClean="0"/>
              <a:t>70)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11</a:t>
            </a:fld>
            <a:endParaRPr lang="de-CH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6874"/>
              </p:ext>
            </p:extLst>
          </p:nvPr>
        </p:nvGraphicFramePr>
        <p:xfrm>
          <a:off x="400075" y="1096963"/>
          <a:ext cx="11215663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627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in number of health complaints pre  – post (</a:t>
            </a:r>
            <a:r>
              <a:rPr lang="en-US" dirty="0"/>
              <a:t>n=70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3" name="TextBox 2"/>
          <p:cNvSpPr txBox="1"/>
          <p:nvPr/>
        </p:nvSpPr>
        <p:spPr>
          <a:xfrm>
            <a:off x="1361893" y="6119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418882"/>
              </p:ext>
            </p:extLst>
          </p:nvPr>
        </p:nvGraphicFramePr>
        <p:xfrm>
          <a:off x="431800" y="908721"/>
          <a:ext cx="11183938" cy="531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64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13</a:t>
            </a:fld>
            <a:endParaRPr lang="de-CH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18225684"/>
              </p:ext>
            </p:extLst>
          </p:nvPr>
        </p:nvGraphicFramePr>
        <p:xfrm>
          <a:off x="431850" y="1125538"/>
          <a:ext cx="11183887" cy="471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500"/>
                <a:gridCol w="2641413"/>
                <a:gridCol w="2569974"/>
              </a:tblGrid>
              <a:tr h="648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</a:t>
                      </a:r>
                    </a:p>
                    <a:p>
                      <a:r>
                        <a:rPr lang="en-US" dirty="0" smtClean="0"/>
                        <a:t> (n=173)</a:t>
                      </a:r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</a:p>
                    <a:p>
                      <a:r>
                        <a:rPr lang="en-US" dirty="0" smtClean="0"/>
                        <a:t> (n=78)</a:t>
                      </a:r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</a:tr>
              <a:tr h="101557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Mood</a:t>
                      </a:r>
                    </a:p>
                    <a:p>
                      <a:r>
                        <a:rPr lang="en-US" dirty="0" smtClean="0"/>
                        <a:t>(5 point scale,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hardly</a:t>
                      </a:r>
                      <a:r>
                        <a:rPr lang="en-US" baseline="0" dirty="0" smtClean="0"/>
                        <a:t> ever </a:t>
                      </a:r>
                      <a:r>
                        <a:rPr lang="en-US" dirty="0" smtClean="0"/>
                        <a:t>– always)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1015573">
                <a:tc>
                  <a:txBody>
                    <a:bodyPr/>
                    <a:lstStyle/>
                    <a:p>
                      <a:r>
                        <a:rPr lang="en-US" dirty="0" smtClean="0"/>
                        <a:t>Good Health</a:t>
                      </a:r>
                    </a:p>
                    <a:p>
                      <a:r>
                        <a:rPr lang="en-US" dirty="0" smtClean="0"/>
                        <a:t>(5 point scale excellent – poor</a:t>
                      </a:r>
                      <a:r>
                        <a:rPr lang="en-US" dirty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76 %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85 %</a:t>
                      </a:r>
                      <a:endParaRPr lang="en-US" dirty="0"/>
                    </a:p>
                  </a:txBody>
                  <a:tcPr/>
                </a:tc>
              </a:tr>
              <a:tr h="1015573">
                <a:tc>
                  <a:txBody>
                    <a:bodyPr/>
                    <a:lstStyle/>
                    <a:p>
                      <a:r>
                        <a:rPr lang="en-US" dirty="0" smtClean="0"/>
                        <a:t>Strong pain </a:t>
                      </a:r>
                    </a:p>
                    <a:p>
                      <a:r>
                        <a:rPr lang="en-US" baseline="0" dirty="0" smtClean="0"/>
                        <a:t>(6 point scale, no pain – very severe pain)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51 %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39 %</a:t>
                      </a:r>
                      <a:endParaRPr lang="en-US" dirty="0"/>
                    </a:p>
                  </a:txBody>
                  <a:tcPr/>
                </a:tc>
              </a:tr>
              <a:tr h="1015573">
                <a:tc>
                  <a:txBody>
                    <a:bodyPr/>
                    <a:lstStyle/>
                    <a:p>
                      <a:r>
                        <a:rPr lang="en-US" dirty="0" smtClean="0"/>
                        <a:t>Being handicapped by pain</a:t>
                      </a:r>
                    </a:p>
                    <a:p>
                      <a:r>
                        <a:rPr lang="en-US" baseline="0" dirty="0" smtClean="0"/>
                        <a:t>(6 point scale, not at all  - very severe)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11 %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00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</a:t>
            </a:r>
            <a:r>
              <a:rPr lang="de-CH" dirty="0" smtClean="0"/>
              <a:t>. Qualitative </a:t>
            </a:r>
            <a:r>
              <a:rPr lang="de-CH" dirty="0" err="1" smtClean="0"/>
              <a:t>effects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TRE </a:t>
            </a:r>
            <a:r>
              <a:rPr lang="de-CH" dirty="0" err="1" smtClean="0"/>
              <a:t>at</a:t>
            </a:r>
            <a:r>
              <a:rPr lang="de-CH" dirty="0" smtClean="0"/>
              <a:t> </a:t>
            </a:r>
            <a:r>
              <a:rPr lang="de-CH" dirty="0" err="1" smtClean="0"/>
              <a:t>post</a:t>
            </a:r>
            <a:r>
              <a:rPr lang="de-CH" dirty="0" smtClean="0"/>
              <a:t> </a:t>
            </a:r>
            <a:r>
              <a:rPr lang="de-CH" dirty="0" err="1" smtClean="0"/>
              <a:t>measurement</a:t>
            </a:r>
            <a:r>
              <a:rPr lang="de-CH" dirty="0" smtClean="0"/>
              <a:t> (</a:t>
            </a:r>
            <a:r>
              <a:rPr lang="de-CH" dirty="0" err="1" smtClean="0"/>
              <a:t>n</a:t>
            </a:r>
            <a:r>
              <a:rPr lang="de-CH" dirty="0" smtClean="0"/>
              <a:t>=78)</a:t>
            </a:r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perception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own</a:t>
            </a:r>
            <a:r>
              <a:rPr lang="de-CH" dirty="0" smtClean="0"/>
              <a:t> </a:t>
            </a:r>
            <a:r>
              <a:rPr lang="de-CH" dirty="0" err="1" smtClean="0"/>
              <a:t>body</a:t>
            </a:r>
            <a:r>
              <a:rPr lang="de-CH" dirty="0"/>
              <a:t> </a:t>
            </a:r>
            <a:r>
              <a:rPr lang="de-CH" dirty="0" smtClean="0"/>
              <a:t>(</a:t>
            </a:r>
            <a:r>
              <a:rPr lang="de-CH" dirty="0" err="1" smtClean="0"/>
              <a:t>n</a:t>
            </a:r>
            <a:r>
              <a:rPr lang="de-CH" dirty="0" smtClean="0"/>
              <a:t>=63)</a:t>
            </a:r>
            <a:endParaRPr lang="de-CH" dirty="0"/>
          </a:p>
          <a:p>
            <a:pPr lvl="1"/>
            <a:r>
              <a:rPr lang="de-CH" dirty="0" smtClean="0"/>
              <a:t>21 </a:t>
            </a:r>
            <a:r>
              <a:rPr lang="de-CH" dirty="0" err="1" smtClean="0"/>
              <a:t>unspecific</a:t>
            </a:r>
            <a:r>
              <a:rPr lang="de-CH" dirty="0" smtClean="0"/>
              <a:t> </a:t>
            </a:r>
            <a:r>
              <a:rPr lang="de-CH" dirty="0" err="1" smtClean="0"/>
              <a:t>reports</a:t>
            </a:r>
            <a:r>
              <a:rPr lang="de-CH" dirty="0" smtClean="0"/>
              <a:t>, </a:t>
            </a:r>
          </a:p>
          <a:p>
            <a:pPr lvl="1"/>
            <a:r>
              <a:rPr lang="de-CH" dirty="0" smtClean="0"/>
              <a:t>42 </a:t>
            </a:r>
            <a:r>
              <a:rPr lang="de-CH" dirty="0" err="1" smtClean="0"/>
              <a:t>specific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r>
              <a:rPr lang="de-CH" dirty="0" smtClean="0"/>
              <a:t>, </a:t>
            </a:r>
            <a:r>
              <a:rPr lang="de-CH" dirty="0" err="1" smtClean="0"/>
              <a:t>f.ex</a:t>
            </a:r>
            <a:r>
              <a:rPr lang="de-CH" dirty="0" smtClean="0"/>
              <a:t>. </a:t>
            </a:r>
            <a:r>
              <a:rPr lang="de-CH" dirty="0" err="1"/>
              <a:t>f</a:t>
            </a:r>
            <a:r>
              <a:rPr lang="de-CH" dirty="0" err="1" smtClean="0"/>
              <a:t>eel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relaxed,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active</a:t>
            </a:r>
            <a:r>
              <a:rPr lang="de-CH" dirty="0" smtClean="0"/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more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optimistic</a:t>
            </a:r>
            <a:endParaRPr lang="de-CH" dirty="0" smtClean="0">
              <a:solidFill>
                <a:srgbClr val="0D0D0D"/>
              </a:solidFill>
            </a:endParaRPr>
          </a:p>
          <a:p>
            <a:r>
              <a:rPr lang="de-CH" dirty="0" smtClean="0"/>
              <a:t>Mental </a:t>
            </a:r>
            <a:r>
              <a:rPr lang="de-CH" dirty="0" err="1" smtClean="0"/>
              <a:t>changes</a:t>
            </a:r>
            <a:r>
              <a:rPr lang="de-CH" dirty="0" smtClean="0"/>
              <a:t> (</a:t>
            </a:r>
            <a:r>
              <a:rPr lang="de-CH" dirty="0" err="1" smtClean="0"/>
              <a:t>n</a:t>
            </a:r>
            <a:r>
              <a:rPr lang="de-CH" dirty="0" smtClean="0"/>
              <a:t>=36)</a:t>
            </a:r>
            <a:endParaRPr lang="de-CH" dirty="0"/>
          </a:p>
          <a:p>
            <a:pPr lvl="1"/>
            <a:r>
              <a:rPr lang="de-CH" dirty="0" smtClean="0"/>
              <a:t>More </a:t>
            </a:r>
            <a:r>
              <a:rPr lang="de-CH" dirty="0" err="1" smtClean="0"/>
              <a:t>clear</a:t>
            </a:r>
            <a:r>
              <a:rPr lang="de-CH" dirty="0" smtClean="0"/>
              <a:t> in </a:t>
            </a:r>
            <a:r>
              <a:rPr lang="de-CH" dirty="0" err="1" smtClean="0"/>
              <a:t>thinking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feeling</a:t>
            </a:r>
            <a:r>
              <a:rPr lang="de-CH" dirty="0" smtClean="0"/>
              <a:t>,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self-efficient</a:t>
            </a:r>
            <a:endParaRPr lang="de-CH" dirty="0" smtClean="0"/>
          </a:p>
          <a:p>
            <a:pPr lvl="1"/>
            <a:r>
              <a:rPr lang="de-CH" dirty="0" smtClean="0"/>
              <a:t>Feeling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appreciated</a:t>
            </a:r>
            <a:r>
              <a:rPr lang="de-CH" dirty="0" smtClean="0"/>
              <a:t>,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fun</a:t>
            </a:r>
            <a:r>
              <a:rPr lang="de-CH" dirty="0" smtClean="0"/>
              <a:t> </a:t>
            </a:r>
            <a:r>
              <a:rPr lang="de-CH" dirty="0" err="1" smtClean="0"/>
              <a:t>at</a:t>
            </a:r>
            <a:r>
              <a:rPr lang="de-CH" dirty="0" smtClean="0"/>
              <a:t> </a:t>
            </a:r>
            <a:r>
              <a:rPr lang="de-CH" dirty="0" err="1" smtClean="0"/>
              <a:t>work</a:t>
            </a:r>
            <a:endParaRPr lang="de-CH" dirty="0" smtClean="0"/>
          </a:p>
          <a:p>
            <a:r>
              <a:rPr lang="de-CH" dirty="0" smtClean="0"/>
              <a:t>Positive </a:t>
            </a:r>
            <a:r>
              <a:rPr lang="de-CH" dirty="0" err="1" smtClean="0"/>
              <a:t>changes</a:t>
            </a:r>
            <a:r>
              <a:rPr lang="de-CH" dirty="0" smtClean="0"/>
              <a:t> in </a:t>
            </a:r>
            <a:r>
              <a:rPr lang="de-CH" dirty="0" err="1" smtClean="0"/>
              <a:t>social</a:t>
            </a:r>
            <a:r>
              <a:rPr lang="de-CH" dirty="0" smtClean="0"/>
              <a:t> </a:t>
            </a:r>
            <a:r>
              <a:rPr lang="de-CH" dirty="0" err="1" smtClean="0"/>
              <a:t>relationships</a:t>
            </a:r>
            <a:r>
              <a:rPr lang="de-CH" dirty="0" smtClean="0"/>
              <a:t> (</a:t>
            </a:r>
            <a:r>
              <a:rPr lang="de-CH" dirty="0" err="1" smtClean="0"/>
              <a:t>n</a:t>
            </a:r>
            <a:r>
              <a:rPr lang="de-CH" dirty="0" smtClean="0"/>
              <a:t>=10)</a:t>
            </a:r>
            <a:endParaRPr lang="de-CH" dirty="0"/>
          </a:p>
          <a:p>
            <a:r>
              <a:rPr lang="de-CH" dirty="0" err="1" smtClean="0"/>
              <a:t>Less</a:t>
            </a:r>
            <a:r>
              <a:rPr lang="de-CH" dirty="0" smtClean="0"/>
              <a:t> negative </a:t>
            </a:r>
            <a:r>
              <a:rPr lang="de-CH" dirty="0" err="1" smtClean="0"/>
              <a:t>feelings</a:t>
            </a:r>
            <a:r>
              <a:rPr lang="de-CH" dirty="0" smtClean="0"/>
              <a:t> (</a:t>
            </a:r>
            <a:r>
              <a:rPr lang="de-CH" dirty="0" err="1" smtClean="0"/>
              <a:t>n</a:t>
            </a:r>
            <a:r>
              <a:rPr lang="de-CH" dirty="0" smtClean="0"/>
              <a:t>=12)</a:t>
            </a:r>
          </a:p>
          <a:p>
            <a:pPr lvl="1"/>
            <a:r>
              <a:rPr lang="de-CH" dirty="0" err="1" smtClean="0">
                <a:solidFill>
                  <a:srgbClr val="0D0D0D"/>
                </a:solidFill>
              </a:rPr>
              <a:t>stronger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calmer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anxiety</a:t>
            </a:r>
            <a:endParaRPr lang="de-CH" dirty="0" smtClean="0"/>
          </a:p>
          <a:p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specific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complaints</a:t>
            </a:r>
            <a:r>
              <a:rPr lang="de-CH" dirty="0" smtClean="0"/>
              <a:t> </a:t>
            </a:r>
            <a:r>
              <a:rPr lang="de-CH" dirty="0" err="1" smtClean="0"/>
              <a:t>like</a:t>
            </a:r>
            <a:r>
              <a:rPr lang="de-CH" dirty="0" smtClean="0"/>
              <a:t> </a:t>
            </a:r>
            <a:r>
              <a:rPr lang="de-CH" dirty="0" err="1" smtClean="0"/>
              <a:t>pain</a:t>
            </a:r>
            <a:r>
              <a:rPr lang="de-CH" dirty="0" smtClean="0"/>
              <a:t>, </a:t>
            </a:r>
            <a:r>
              <a:rPr lang="de-CH" dirty="0" err="1" smtClean="0"/>
              <a:t>tinnitus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prickling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smtClean="0"/>
              <a:t>(</a:t>
            </a:r>
            <a:r>
              <a:rPr lang="de-CH" dirty="0" err="1" smtClean="0"/>
              <a:t>n</a:t>
            </a:r>
            <a:r>
              <a:rPr lang="de-CH" dirty="0" smtClean="0"/>
              <a:t>=5)</a:t>
            </a:r>
          </a:p>
          <a:p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medical</a:t>
            </a:r>
            <a:r>
              <a:rPr lang="de-CH" dirty="0" smtClean="0"/>
              <a:t> </a:t>
            </a:r>
            <a:r>
              <a:rPr lang="de-CH" dirty="0" err="1" smtClean="0"/>
              <a:t>treatments</a:t>
            </a:r>
            <a:r>
              <a:rPr lang="de-CH" dirty="0" smtClean="0"/>
              <a:t> (</a:t>
            </a:r>
            <a:r>
              <a:rPr lang="de-CH" dirty="0" err="1" smtClean="0"/>
              <a:t>physiotherapy</a:t>
            </a:r>
            <a:r>
              <a:rPr lang="de-CH" dirty="0" smtClean="0"/>
              <a:t>, anti-</a:t>
            </a:r>
            <a:r>
              <a:rPr lang="de-CH" dirty="0" err="1" smtClean="0"/>
              <a:t>depressants</a:t>
            </a:r>
            <a:r>
              <a:rPr lang="de-CH" dirty="0" smtClean="0"/>
              <a:t>), </a:t>
            </a:r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eating</a:t>
            </a:r>
            <a:r>
              <a:rPr lang="de-CH" dirty="0" smtClean="0"/>
              <a:t>, </a:t>
            </a:r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alcohol</a:t>
            </a:r>
            <a:r>
              <a:rPr lang="de-CH" dirty="0" smtClean="0"/>
              <a:t>, </a:t>
            </a:r>
            <a:r>
              <a:rPr lang="de-CH" dirty="0" err="1" smtClean="0"/>
              <a:t>less</a:t>
            </a:r>
            <a:r>
              <a:rPr lang="de-CH" dirty="0" smtClean="0"/>
              <a:t> </a:t>
            </a:r>
            <a:r>
              <a:rPr lang="de-CH" dirty="0" err="1" smtClean="0"/>
              <a:t>coffee</a:t>
            </a:r>
            <a:r>
              <a:rPr lang="de-CH" dirty="0" smtClean="0"/>
              <a:t> (</a:t>
            </a:r>
            <a:r>
              <a:rPr lang="de-CH" dirty="0" err="1" smtClean="0"/>
              <a:t>n</a:t>
            </a:r>
            <a:r>
              <a:rPr lang="de-CH" dirty="0" smtClean="0"/>
              <a:t>=5)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1385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Comparison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strength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pain</a:t>
            </a:r>
            <a:r>
              <a:rPr lang="de-DE" sz="2800" dirty="0" smtClean="0"/>
              <a:t> </a:t>
            </a:r>
            <a:r>
              <a:rPr lang="de-DE" sz="2800" dirty="0" err="1" smtClean="0"/>
              <a:t>pre</a:t>
            </a:r>
            <a:r>
              <a:rPr lang="de-DE" sz="2800" dirty="0" smtClean="0"/>
              <a:t> – </a:t>
            </a:r>
            <a:r>
              <a:rPr lang="de-DE" sz="2800" dirty="0" err="1" smtClean="0"/>
              <a:t>post</a:t>
            </a:r>
            <a:r>
              <a:rPr lang="de-DE" sz="2800" dirty="0" smtClean="0"/>
              <a:t> (</a:t>
            </a:r>
            <a:r>
              <a:rPr lang="de-DE" sz="2800" dirty="0" err="1" smtClean="0"/>
              <a:t>n</a:t>
            </a:r>
            <a:r>
              <a:rPr lang="de-DE" sz="2800" dirty="0" smtClean="0"/>
              <a:t>=70)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Let us shake it, Baby</a:t>
            </a:r>
            <a:endParaRPr lang="de-D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683497"/>
              </p:ext>
            </p:extLst>
          </p:nvPr>
        </p:nvGraphicFramePr>
        <p:xfrm>
          <a:off x="431800" y="1096963"/>
          <a:ext cx="10416728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27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</a:t>
            </a:r>
            <a:r>
              <a:rPr lang="de-CH" dirty="0" smtClean="0"/>
              <a:t>. </a:t>
            </a:r>
            <a:r>
              <a:rPr lang="de-CH" dirty="0" err="1" smtClean="0"/>
              <a:t>Conclusions</a:t>
            </a:r>
            <a:r>
              <a:rPr lang="de-CH" dirty="0" smtClean="0"/>
              <a:t> on TRE in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promotion</a:t>
            </a:r>
            <a:r>
              <a:rPr lang="de-CH" dirty="0" smtClean="0"/>
              <a:t> </a:t>
            </a:r>
            <a:r>
              <a:rPr lang="de-CH" dirty="0" err="1" smtClean="0"/>
              <a:t>at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work</a:t>
            </a:r>
            <a:r>
              <a:rPr lang="de-CH" dirty="0" smtClean="0"/>
              <a:t> </a:t>
            </a:r>
            <a:r>
              <a:rPr lang="de-CH" dirty="0" err="1" smtClean="0"/>
              <a:t>place</a:t>
            </a:r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Very</a:t>
            </a:r>
            <a:r>
              <a:rPr lang="de-CH" dirty="0" smtClean="0"/>
              <a:t> promising, but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embedded</a:t>
            </a:r>
            <a:r>
              <a:rPr lang="de-CH" dirty="0" smtClean="0"/>
              <a:t> in a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promotion</a:t>
            </a:r>
            <a:r>
              <a:rPr lang="de-CH" dirty="0" smtClean="0"/>
              <a:t> </a:t>
            </a:r>
            <a:r>
              <a:rPr lang="de-CH" dirty="0" err="1" smtClean="0"/>
              <a:t>programm</a:t>
            </a:r>
            <a:endParaRPr lang="de-CH" dirty="0" smtClean="0"/>
          </a:p>
          <a:p>
            <a:pPr lvl="1"/>
            <a:r>
              <a:rPr lang="de-CH" dirty="0" err="1" smtClean="0"/>
              <a:t>Reduces</a:t>
            </a:r>
            <a:r>
              <a:rPr lang="de-CH" dirty="0" smtClean="0"/>
              <a:t> </a:t>
            </a:r>
            <a:r>
              <a:rPr lang="de-CH" dirty="0" err="1" smtClean="0"/>
              <a:t>prevalence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complaints</a:t>
            </a:r>
            <a:r>
              <a:rPr lang="de-CH" dirty="0" smtClean="0"/>
              <a:t>, </a:t>
            </a:r>
            <a:r>
              <a:rPr lang="de-CH" dirty="0" err="1" smtClean="0"/>
              <a:t>increases</a:t>
            </a:r>
            <a:r>
              <a:rPr lang="de-CH" dirty="0" smtClean="0"/>
              <a:t> </a:t>
            </a:r>
            <a:r>
              <a:rPr lang="de-CH" dirty="0" err="1" smtClean="0"/>
              <a:t>quality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life</a:t>
            </a:r>
            <a:endParaRPr lang="de-CH" dirty="0" smtClean="0"/>
          </a:p>
          <a:p>
            <a:pPr lvl="1"/>
            <a:r>
              <a:rPr lang="de-CH" dirty="0" err="1" smtClean="0"/>
              <a:t>Reduces</a:t>
            </a:r>
            <a:r>
              <a:rPr lang="de-CH" dirty="0" smtClean="0"/>
              <a:t> </a:t>
            </a:r>
            <a:r>
              <a:rPr lang="de-CH" dirty="0" err="1" smtClean="0"/>
              <a:t>medical</a:t>
            </a:r>
            <a:r>
              <a:rPr lang="de-CH" dirty="0" smtClean="0"/>
              <a:t> </a:t>
            </a:r>
            <a:r>
              <a:rPr lang="de-CH" dirty="0" err="1" smtClean="0"/>
              <a:t>treatments</a:t>
            </a:r>
            <a:endParaRPr lang="de-CH" dirty="0" smtClean="0"/>
          </a:p>
          <a:p>
            <a:pPr lvl="1"/>
            <a:r>
              <a:rPr lang="de-CH" dirty="0" err="1" smtClean="0">
                <a:solidFill>
                  <a:srgbClr val="0D0D0D"/>
                </a:solidFill>
              </a:rPr>
              <a:t>Improved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self-efficacy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more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confidence</a:t>
            </a:r>
            <a:r>
              <a:rPr lang="de-CH" dirty="0" smtClean="0">
                <a:solidFill>
                  <a:srgbClr val="0D0D0D"/>
                </a:solidFill>
              </a:rPr>
              <a:t> in </a:t>
            </a:r>
            <a:r>
              <a:rPr lang="de-CH" dirty="0" err="1" smtClean="0">
                <a:solidFill>
                  <a:srgbClr val="0D0D0D"/>
                </a:solidFill>
              </a:rPr>
              <a:t>own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capabilities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more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optimistic</a:t>
            </a:r>
            <a:endParaRPr lang="de-CH" dirty="0" smtClean="0">
              <a:solidFill>
                <a:srgbClr val="0D0D0D"/>
              </a:solidFill>
            </a:endParaRPr>
          </a:p>
          <a:p>
            <a:r>
              <a:rPr lang="de-CH" dirty="0" err="1" smtClean="0"/>
              <a:t>Focusing</a:t>
            </a:r>
            <a:r>
              <a:rPr lang="de-CH" dirty="0" smtClean="0"/>
              <a:t> on positive </a:t>
            </a:r>
            <a:r>
              <a:rPr lang="de-CH" dirty="0" err="1" smtClean="0"/>
              <a:t>body</a:t>
            </a:r>
            <a:r>
              <a:rPr lang="de-CH" dirty="0" smtClean="0"/>
              <a:t> </a:t>
            </a:r>
            <a:r>
              <a:rPr lang="de-CH" dirty="0" err="1" smtClean="0"/>
              <a:t>sensations</a:t>
            </a:r>
            <a:r>
              <a:rPr lang="de-CH" dirty="0" smtClean="0"/>
              <a:t> + </a:t>
            </a:r>
            <a:r>
              <a:rPr lang="de-CH" dirty="0" err="1" smtClean="0"/>
              <a:t>curiosity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0D0D0D"/>
                </a:solidFill>
              </a:rPr>
              <a:t>what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kind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of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body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sensations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further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trembling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can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evoke</a:t>
            </a:r>
            <a:endParaRPr lang="de-CH" dirty="0" smtClean="0">
              <a:solidFill>
                <a:srgbClr val="0D0D0D"/>
              </a:solidFill>
            </a:endParaRPr>
          </a:p>
          <a:p>
            <a:r>
              <a:rPr lang="de-CH" dirty="0" smtClean="0">
                <a:solidFill>
                  <a:srgbClr val="0D0D0D"/>
                </a:solidFill>
              </a:rPr>
              <a:t>Low-</a:t>
            </a:r>
            <a:r>
              <a:rPr lang="de-CH" dirty="0" err="1" smtClean="0">
                <a:solidFill>
                  <a:srgbClr val="0D0D0D"/>
                </a:solidFill>
              </a:rPr>
              <a:t>shreshold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service</a:t>
            </a:r>
            <a:r>
              <a:rPr lang="de-CH" dirty="0" smtClean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economic</a:t>
            </a:r>
            <a:r>
              <a:rPr lang="de-CH" dirty="0">
                <a:solidFill>
                  <a:srgbClr val="0D0D0D"/>
                </a:solidFill>
              </a:rPr>
              <a:t>, </a:t>
            </a:r>
            <a:r>
              <a:rPr lang="de-CH" dirty="0" err="1" smtClean="0">
                <a:solidFill>
                  <a:srgbClr val="0D0D0D"/>
                </a:solidFill>
              </a:rPr>
              <a:t>feasable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almost</a:t>
            </a:r>
            <a:r>
              <a:rPr lang="de-CH" dirty="0" smtClean="0">
                <a:solidFill>
                  <a:srgbClr val="0D0D0D"/>
                </a:solidFill>
              </a:rPr>
              <a:t> </a:t>
            </a:r>
            <a:r>
              <a:rPr lang="de-CH" dirty="0" err="1" smtClean="0">
                <a:solidFill>
                  <a:srgbClr val="0D0D0D"/>
                </a:solidFill>
              </a:rPr>
              <a:t>everywhere</a:t>
            </a:r>
            <a:endParaRPr lang="de-CH" dirty="0" smtClean="0">
              <a:solidFill>
                <a:srgbClr val="0D0D0D"/>
              </a:solidFill>
            </a:endParaRPr>
          </a:p>
          <a:p>
            <a:pPr lvl="1"/>
            <a:r>
              <a:rPr lang="de-CH" dirty="0" smtClean="0"/>
              <a:t>Easy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learn</a:t>
            </a:r>
            <a:endParaRPr lang="de-CH" dirty="0" smtClean="0"/>
          </a:p>
          <a:p>
            <a:pPr lvl="1"/>
            <a:r>
              <a:rPr lang="de-CH" dirty="0" smtClean="0"/>
              <a:t>Via </a:t>
            </a:r>
            <a:r>
              <a:rPr lang="de-CH" dirty="0" err="1" smtClean="0"/>
              <a:t>internet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/>
              <a:t>a</a:t>
            </a:r>
            <a:r>
              <a:rPr lang="de-CH" dirty="0" err="1" smtClean="0"/>
              <a:t>pps</a:t>
            </a:r>
            <a:r>
              <a:rPr lang="de-CH" dirty="0" smtClean="0"/>
              <a:t> </a:t>
            </a:r>
            <a:r>
              <a:rPr lang="de-CH" dirty="0" err="1" smtClean="0"/>
              <a:t>available</a:t>
            </a:r>
            <a:endParaRPr lang="de-CH" dirty="0" smtClean="0"/>
          </a:p>
          <a:p>
            <a:pPr lvl="1"/>
            <a:r>
              <a:rPr lang="de-CH" dirty="0" err="1"/>
              <a:t>a</a:t>
            </a:r>
            <a:r>
              <a:rPr lang="de-CH" dirty="0" err="1" smtClean="0"/>
              <a:t>ttracts</a:t>
            </a:r>
            <a:r>
              <a:rPr lang="de-CH" dirty="0" smtClean="0"/>
              <a:t> high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populations</a:t>
            </a:r>
            <a:r>
              <a:rPr lang="de-CH" dirty="0" smtClean="0"/>
              <a:t> </a:t>
            </a:r>
            <a:r>
              <a:rPr lang="de-CH" dirty="0" err="1" smtClean="0"/>
              <a:t>who</a:t>
            </a:r>
            <a:r>
              <a:rPr lang="de-CH" dirty="0" smtClean="0"/>
              <a:t> </a:t>
            </a:r>
            <a:r>
              <a:rPr lang="de-CH" dirty="0" err="1" smtClean="0"/>
              <a:t>don‘t</a:t>
            </a:r>
            <a:r>
              <a:rPr lang="de-CH" dirty="0" smtClean="0"/>
              <a:t> </a:t>
            </a:r>
            <a:r>
              <a:rPr lang="de-CH" dirty="0" err="1" smtClean="0"/>
              <a:t>respond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„normal“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promotion</a:t>
            </a:r>
            <a:r>
              <a:rPr lang="de-CH" dirty="0" smtClean="0"/>
              <a:t> </a:t>
            </a:r>
            <a:r>
              <a:rPr lang="de-CH" dirty="0" err="1" smtClean="0"/>
              <a:t>measures</a:t>
            </a:r>
            <a:endParaRPr lang="de-CH" dirty="0" smtClean="0"/>
          </a:p>
          <a:p>
            <a:r>
              <a:rPr lang="de-CH" dirty="0" smtClean="0"/>
              <a:t>Further </a:t>
            </a:r>
            <a:r>
              <a:rPr lang="de-CH" dirty="0" err="1" smtClean="0"/>
              <a:t>research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,</a:t>
            </a:r>
            <a:br>
              <a:rPr lang="de-CH" dirty="0" smtClean="0"/>
            </a:br>
            <a:r>
              <a:rPr lang="de-CH" dirty="0" err="1" smtClean="0"/>
              <a:t>especially</a:t>
            </a:r>
            <a:r>
              <a:rPr lang="de-CH" dirty="0" smtClean="0"/>
              <a:t> </a:t>
            </a:r>
            <a:r>
              <a:rPr lang="de-CH" dirty="0" err="1"/>
              <a:t>t</a:t>
            </a:r>
            <a:r>
              <a:rPr lang="de-CH" dirty="0" err="1" smtClean="0"/>
              <a:t>o</a:t>
            </a:r>
            <a:r>
              <a:rPr lang="de-CH" dirty="0" smtClean="0"/>
              <a:t> </a:t>
            </a:r>
            <a:r>
              <a:rPr lang="de-CH" dirty="0" err="1" smtClean="0"/>
              <a:t>explain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difference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quite</a:t>
            </a:r>
            <a:r>
              <a:rPr lang="de-CH" dirty="0" smtClean="0"/>
              <a:t> </a:t>
            </a:r>
            <a:r>
              <a:rPr lang="de-CH" dirty="0" err="1" smtClean="0"/>
              <a:t>small</a:t>
            </a:r>
            <a:r>
              <a:rPr lang="de-CH" dirty="0" smtClean="0"/>
              <a:t> quantitative </a:t>
            </a:r>
            <a:r>
              <a:rPr lang="de-CH" dirty="0" err="1" smtClean="0"/>
              <a:t>effects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euphoric</a:t>
            </a:r>
            <a:r>
              <a:rPr lang="de-CH" dirty="0" smtClean="0"/>
              <a:t> qualitative </a:t>
            </a:r>
            <a:r>
              <a:rPr lang="de-CH" dirty="0" err="1" smtClean="0"/>
              <a:t>responses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129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smtClean="0"/>
              <a:t>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477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Trauma (and Tension) Releasing Exercises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7 </a:t>
            </a:r>
            <a:r>
              <a:rPr lang="de-DE" dirty="0" err="1" smtClean="0"/>
              <a:t>exercises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evoke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trembling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releasing</a:t>
            </a:r>
            <a:r>
              <a:rPr lang="de-DE" dirty="0" smtClean="0"/>
              <a:t> stress </a:t>
            </a:r>
            <a:r>
              <a:rPr lang="de-DE" dirty="0" err="1" smtClean="0"/>
              <a:t>reactions</a:t>
            </a:r>
            <a:r>
              <a:rPr lang="de-DE" dirty="0"/>
              <a:t> </a:t>
            </a:r>
            <a:r>
              <a:rPr lang="de-DE" dirty="0" smtClean="0"/>
              <a:t>after </a:t>
            </a:r>
            <a:r>
              <a:rPr lang="de-DE" dirty="0" err="1" smtClean="0"/>
              <a:t>overwhelming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endParaRPr lang="de-DE" dirty="0"/>
          </a:p>
          <a:p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David </a:t>
            </a:r>
            <a:r>
              <a:rPr lang="de-DE" dirty="0" err="1" smtClean="0"/>
              <a:t>Berceli</a:t>
            </a:r>
            <a:endParaRPr lang="de-DE" dirty="0" smtClean="0"/>
          </a:p>
          <a:p>
            <a:r>
              <a:rPr lang="de-DE" dirty="0" smtClean="0"/>
              <a:t>As a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worker</a:t>
            </a:r>
            <a:r>
              <a:rPr lang="de-DE" dirty="0" smtClean="0"/>
              <a:t> in countries </a:t>
            </a:r>
            <a:r>
              <a:rPr lang="de-DE" dirty="0" err="1" smtClean="0"/>
              <a:t>dealing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all </a:t>
            </a:r>
            <a:r>
              <a:rPr lang="de-DE" dirty="0" err="1" smtClean="0"/>
              <a:t>kinds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crises</a:t>
            </a:r>
            <a:r>
              <a:rPr lang="de-DE" dirty="0" smtClean="0"/>
              <a:t> (</a:t>
            </a:r>
            <a:r>
              <a:rPr lang="de-DE" dirty="0" err="1" smtClean="0"/>
              <a:t>civil</a:t>
            </a:r>
            <a:r>
              <a:rPr lang="de-DE" dirty="0" smtClean="0"/>
              <a:t> war in </a:t>
            </a:r>
            <a:r>
              <a:rPr lang="de-DE" dirty="0" err="1" smtClean="0"/>
              <a:t>Lebanon</a:t>
            </a:r>
            <a:r>
              <a:rPr lang="de-DE" dirty="0" smtClean="0"/>
              <a:t>, Afghanistan, </a:t>
            </a:r>
            <a:r>
              <a:rPr lang="de-DE" dirty="0" err="1" smtClean="0"/>
              <a:t>Iraq</a:t>
            </a:r>
            <a:r>
              <a:rPr lang="de-DE" dirty="0" smtClean="0"/>
              <a:t> ...)</a:t>
            </a:r>
          </a:p>
          <a:p>
            <a:r>
              <a:rPr lang="de-DE" dirty="0" err="1" smtClean="0"/>
              <a:t>Validated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veterans</a:t>
            </a:r>
            <a:r>
              <a:rPr lang="de-DE" dirty="0" smtClean="0"/>
              <a:t>, </a:t>
            </a:r>
            <a:r>
              <a:rPr lang="de-DE" dirty="0" err="1" smtClean="0"/>
              <a:t>refugees</a:t>
            </a:r>
            <a:r>
              <a:rPr lang="de-DE" dirty="0" smtClean="0"/>
              <a:t> in </a:t>
            </a:r>
            <a:r>
              <a:rPr lang="de-DE" dirty="0" err="1" smtClean="0"/>
              <a:t>camps</a:t>
            </a:r>
            <a:r>
              <a:rPr lang="de-DE" dirty="0" smtClean="0"/>
              <a:t>, </a:t>
            </a:r>
            <a:r>
              <a:rPr lang="de-DE" dirty="0" err="1" smtClean="0"/>
              <a:t>victims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 smtClean="0"/>
              <a:t>earthquake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China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tsunami</a:t>
            </a:r>
            <a:r>
              <a:rPr lang="de-DE" dirty="0" smtClean="0"/>
              <a:t> in Japan, …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Let us shake it, Baby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01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D0D0D"/>
                </a:solidFill>
              </a:rPr>
              <a:t>Content</a:t>
            </a:r>
            <a:endParaRPr lang="de-DE" dirty="0">
              <a:solidFill>
                <a:srgbClr val="0D0D0D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Study design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M</a:t>
            </a:r>
            <a:r>
              <a:rPr lang="de-DE" dirty="0" err="1" smtClean="0"/>
              <a:t>ethod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Samples</a:t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</a:t>
            </a:r>
            <a:r>
              <a:rPr lang="de-DE" dirty="0" smtClean="0">
                <a:solidFill>
                  <a:srgbClr val="E2001A"/>
                </a:solidFill>
              </a:rPr>
              <a:t> </a:t>
            </a:r>
            <a:r>
              <a:rPr lang="de-DE" dirty="0" err="1" smtClean="0"/>
              <a:t>study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-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pre</a:t>
            </a:r>
            <a:r>
              <a:rPr lang="de-DE" dirty="0" smtClean="0"/>
              <a:t> – </a:t>
            </a:r>
            <a:r>
              <a:rPr lang="de-DE" dirty="0" err="1" smtClean="0"/>
              <a:t>post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L</a:t>
            </a:r>
            <a:r>
              <a:rPr lang="de-DE" dirty="0" err="1" smtClean="0"/>
              <a:t>ooking</a:t>
            </a:r>
            <a:r>
              <a:rPr lang="de-DE" dirty="0" smtClean="0"/>
              <a:t> back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forward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Let us shake it, Baby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37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 Study design </a:t>
            </a:r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Online</a:t>
            </a:r>
            <a:r>
              <a:rPr lang="de-CH" dirty="0"/>
              <a:t>-</a:t>
            </a:r>
            <a:r>
              <a:rPr lang="de-CH" dirty="0" err="1" smtClean="0"/>
              <a:t>questionnaire</a:t>
            </a:r>
            <a:r>
              <a:rPr lang="de-CH" dirty="0" smtClean="0"/>
              <a:t> </a:t>
            </a:r>
            <a:r>
              <a:rPr lang="de-CH" dirty="0" err="1" smtClean="0"/>
              <a:t>sent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all TRE-</a:t>
            </a:r>
            <a:r>
              <a:rPr lang="de-CH" dirty="0"/>
              <a:t>p</a:t>
            </a:r>
            <a:r>
              <a:rPr lang="de-CH" dirty="0" smtClean="0"/>
              <a:t>roviders </a:t>
            </a:r>
            <a:r>
              <a:rPr lang="de-CH" dirty="0" err="1"/>
              <a:t>a</a:t>
            </a:r>
            <a:r>
              <a:rPr lang="de-CH" dirty="0" err="1" smtClean="0"/>
              <a:t>nd</a:t>
            </a:r>
            <a:r>
              <a:rPr lang="de-CH" dirty="0" smtClean="0"/>
              <a:t> all </a:t>
            </a:r>
            <a:r>
              <a:rPr lang="de-CH" dirty="0" err="1" smtClean="0"/>
              <a:t>people</a:t>
            </a:r>
            <a:r>
              <a:rPr lang="de-CH" dirty="0" smtClean="0"/>
              <a:t> </a:t>
            </a:r>
            <a:r>
              <a:rPr lang="de-CH" dirty="0" err="1" smtClean="0"/>
              <a:t>interested</a:t>
            </a:r>
            <a:r>
              <a:rPr lang="de-CH" dirty="0" smtClean="0"/>
              <a:t> in TRE </a:t>
            </a:r>
            <a:r>
              <a:rPr lang="de-CH" dirty="0" err="1" smtClean="0"/>
              <a:t>communicating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NIBA eV Norddeutsches Institut für bioenergetische 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 err="1" smtClean="0"/>
              <a:t>Pre-questionnaire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February</a:t>
            </a:r>
            <a:r>
              <a:rPr lang="de-CH" dirty="0" smtClean="0"/>
              <a:t> - April 2014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dirty="0" smtClean="0"/>
              <a:t>Post-</a:t>
            </a:r>
            <a:r>
              <a:rPr lang="de-CH" dirty="0" err="1" smtClean="0"/>
              <a:t>questionnaire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October</a:t>
            </a:r>
            <a:r>
              <a:rPr lang="de-CH" dirty="0" smtClean="0"/>
              <a:t> - </a:t>
            </a:r>
            <a:r>
              <a:rPr lang="de-CH" dirty="0" err="1" smtClean="0"/>
              <a:t>December</a:t>
            </a:r>
            <a:r>
              <a:rPr lang="de-CH" dirty="0" smtClean="0"/>
              <a:t> 2014</a:t>
            </a:r>
          </a:p>
          <a:p>
            <a:r>
              <a:rPr lang="de-CH" dirty="0" smtClean="0"/>
              <a:t>Measurement</a:t>
            </a:r>
          </a:p>
          <a:p>
            <a:pPr lvl="1"/>
            <a:r>
              <a:rPr lang="de-CH" dirty="0" err="1" smtClean="0"/>
              <a:t>Questionnaire</a:t>
            </a:r>
            <a:r>
              <a:rPr lang="de-CH" dirty="0" smtClean="0"/>
              <a:t>, </a:t>
            </a:r>
            <a:r>
              <a:rPr lang="de-CH" dirty="0" err="1" smtClean="0"/>
              <a:t>developed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IAB Institut für Arbeitsmarkt- und Berufsforschung in </a:t>
            </a:r>
            <a:r>
              <a:rPr lang="de-CH" dirty="0" err="1" smtClean="0"/>
              <a:t>the</a:t>
            </a:r>
            <a:r>
              <a:rPr lang="de-CH" dirty="0" smtClean="0"/>
              <a:t> 1990-ies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measure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change</a:t>
            </a:r>
            <a:r>
              <a:rPr lang="de-CH" dirty="0" smtClean="0"/>
              <a:t> in </a:t>
            </a:r>
            <a:r>
              <a:rPr lang="de-CH" dirty="0" err="1" smtClean="0"/>
              <a:t>work</a:t>
            </a:r>
            <a:r>
              <a:rPr lang="de-CH" dirty="0" smtClean="0"/>
              <a:t> </a:t>
            </a:r>
            <a:r>
              <a:rPr lang="de-CH" dirty="0" err="1" smtClean="0"/>
              <a:t>life</a:t>
            </a:r>
            <a:r>
              <a:rPr lang="de-CH" dirty="0" smtClean="0"/>
              <a:t> </a:t>
            </a:r>
            <a:r>
              <a:rPr lang="de-CH" dirty="0" err="1" smtClean="0"/>
              <a:t>while</a:t>
            </a:r>
            <a:r>
              <a:rPr lang="de-CH" dirty="0" smtClean="0"/>
              <a:t> Western </a:t>
            </a:r>
            <a:r>
              <a:rPr lang="de-CH" dirty="0" err="1" smtClean="0"/>
              <a:t>economies</a:t>
            </a:r>
            <a:r>
              <a:rPr lang="de-CH" dirty="0" smtClean="0"/>
              <a:t> </a:t>
            </a:r>
            <a:r>
              <a:rPr lang="de-CH" dirty="0" err="1" smtClean="0"/>
              <a:t>transform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production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service-</a:t>
            </a:r>
            <a:r>
              <a:rPr lang="de-CH" dirty="0" err="1" smtClean="0"/>
              <a:t>centered</a:t>
            </a:r>
            <a:r>
              <a:rPr lang="de-CH" dirty="0" smtClean="0"/>
              <a:t> </a:t>
            </a:r>
            <a:r>
              <a:rPr lang="de-CH" dirty="0" err="1" smtClean="0"/>
              <a:t>industries</a:t>
            </a:r>
            <a:endParaRPr lang="de-CH" dirty="0" smtClean="0"/>
          </a:p>
          <a:p>
            <a:pPr lvl="1"/>
            <a:r>
              <a:rPr lang="de-CH" dirty="0" err="1" smtClean="0"/>
              <a:t>now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studies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r>
              <a:rPr lang="de-CH" dirty="0" smtClean="0"/>
              <a:t> in Germany </a:t>
            </a:r>
            <a:r>
              <a:rPr lang="de-CH" dirty="0" err="1" smtClean="0"/>
              <a:t>every</a:t>
            </a:r>
            <a:r>
              <a:rPr lang="de-CH" dirty="0" smtClean="0"/>
              <a:t> </a:t>
            </a:r>
            <a:r>
              <a:rPr lang="de-CH" dirty="0" err="1" smtClean="0"/>
              <a:t>five</a:t>
            </a:r>
            <a:r>
              <a:rPr lang="de-CH" dirty="0" smtClean="0"/>
              <a:t> </a:t>
            </a:r>
            <a:r>
              <a:rPr lang="de-CH" dirty="0" err="1" smtClean="0"/>
              <a:t>years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BIBB Bundesinstitut für Berufsbildung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BAuA</a:t>
            </a:r>
            <a:r>
              <a:rPr lang="de-CH" dirty="0" smtClean="0"/>
              <a:t> Bundesanstalt für Arbeitsschutz und Arbeitsmedizin, </a:t>
            </a:r>
            <a:r>
              <a:rPr lang="de-CH" dirty="0" err="1" smtClean="0"/>
              <a:t>coordinated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27 countries in Europe</a:t>
            </a:r>
          </a:p>
          <a:p>
            <a:r>
              <a:rPr lang="de-CH" dirty="0" err="1" smtClean="0"/>
              <a:t>Results</a:t>
            </a:r>
            <a:endParaRPr lang="de-CH" dirty="0"/>
          </a:p>
          <a:p>
            <a:pPr lvl="1"/>
            <a:r>
              <a:rPr lang="de-CH" dirty="0" err="1" smtClean="0"/>
              <a:t>Comparison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whole</a:t>
            </a:r>
            <a:r>
              <a:rPr lang="de-CH" dirty="0" smtClean="0"/>
              <a:t> </a:t>
            </a:r>
            <a:r>
              <a:rPr lang="de-CH" dirty="0" err="1" smtClean="0"/>
              <a:t>pre</a:t>
            </a:r>
            <a:r>
              <a:rPr lang="de-CH" dirty="0" smtClean="0"/>
              <a:t> sample </a:t>
            </a:r>
            <a:r>
              <a:rPr lang="de-CH" dirty="0" err="1" smtClean="0"/>
              <a:t>of</a:t>
            </a:r>
            <a:r>
              <a:rPr lang="de-CH" dirty="0"/>
              <a:t> </a:t>
            </a:r>
            <a:r>
              <a:rPr lang="de-CH" dirty="0" smtClean="0"/>
              <a:t>173 </a:t>
            </a:r>
            <a:r>
              <a:rPr lang="de-CH" dirty="0" err="1" smtClean="0"/>
              <a:t>participants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post</a:t>
            </a:r>
            <a:r>
              <a:rPr lang="de-CH" dirty="0" smtClean="0"/>
              <a:t> </a:t>
            </a:r>
            <a:r>
              <a:rPr lang="de-CH" dirty="0"/>
              <a:t>s</a:t>
            </a:r>
            <a:r>
              <a:rPr lang="de-CH" dirty="0" smtClean="0"/>
              <a:t>ample </a:t>
            </a:r>
            <a:r>
              <a:rPr lang="de-CH" dirty="0" err="1" smtClean="0"/>
              <a:t>of</a:t>
            </a:r>
            <a:r>
              <a:rPr lang="de-CH" dirty="0"/>
              <a:t> </a:t>
            </a:r>
            <a:r>
              <a:rPr lang="de-CH" dirty="0" err="1" smtClean="0"/>
              <a:t>n</a:t>
            </a:r>
            <a:r>
              <a:rPr lang="de-CH" dirty="0" smtClean="0"/>
              <a:t>=78</a:t>
            </a:r>
            <a:endParaRPr lang="de-CH" dirty="0"/>
          </a:p>
          <a:p>
            <a:pPr lvl="1"/>
            <a:r>
              <a:rPr lang="de-CH" dirty="0" smtClean="0"/>
              <a:t>Individual </a:t>
            </a:r>
            <a:r>
              <a:rPr lang="de-CH" dirty="0" err="1" smtClean="0"/>
              <a:t>comparisons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r>
              <a:rPr lang="de-CH" dirty="0" smtClean="0"/>
              <a:t>, </a:t>
            </a:r>
            <a:r>
              <a:rPr lang="de-CH" dirty="0" err="1" smtClean="0"/>
              <a:t>pre</a:t>
            </a:r>
            <a:r>
              <a:rPr lang="de-CH" dirty="0" smtClean="0"/>
              <a:t>-post </a:t>
            </a:r>
            <a:r>
              <a:rPr lang="de-CH" dirty="0" err="1" smtClean="0"/>
              <a:t>measurement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70 </a:t>
            </a:r>
            <a:r>
              <a:rPr lang="de-CH" dirty="0" err="1" smtClean="0"/>
              <a:t>participants</a:t>
            </a:r>
            <a:endParaRPr lang="de-CH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244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31800" y="114990"/>
            <a:ext cx="11328400" cy="862012"/>
          </a:xfrm>
        </p:spPr>
        <p:txBody>
          <a:bodyPr/>
          <a:lstStyle/>
          <a:p>
            <a:r>
              <a:rPr lang="de-DE" smtClean="0"/>
              <a:t>2. Sample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431800" y="1156390"/>
            <a:ext cx="11328400" cy="5140325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Online </a:t>
            </a:r>
            <a:r>
              <a:rPr lang="de-DE" dirty="0" err="1" smtClean="0"/>
              <a:t>questionnaire</a:t>
            </a:r>
            <a:endParaRPr lang="de-DE" dirty="0" smtClean="0"/>
          </a:p>
          <a:p>
            <a:pPr lvl="1"/>
            <a:r>
              <a:rPr lang="de-DE" dirty="0" err="1" smtClean="0"/>
              <a:t>Pre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526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opened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273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, 173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on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100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organization</a:t>
            </a:r>
            <a:r>
              <a:rPr lang="de-DE" dirty="0" smtClean="0"/>
              <a:t>; </a:t>
            </a:r>
            <a:r>
              <a:rPr lang="de-DE" dirty="0" err="1" smtClean="0"/>
              <a:t>self-employed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felt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not relevant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),</a:t>
            </a:r>
            <a:br>
              <a:rPr lang="de-DE" dirty="0" smtClean="0"/>
            </a:br>
            <a:r>
              <a:rPr lang="de-DE" dirty="0" err="1" smtClean="0"/>
              <a:t>about</a:t>
            </a:r>
            <a:r>
              <a:rPr lang="de-DE" dirty="0" smtClean="0"/>
              <a:t> 130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willing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post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endParaRPr lang="de-DE" dirty="0" smtClean="0"/>
          </a:p>
          <a:p>
            <a:pPr lvl="1"/>
            <a:r>
              <a:rPr lang="de-DE" dirty="0" smtClean="0"/>
              <a:t>Post-</a:t>
            </a:r>
            <a:r>
              <a:rPr lang="de-DE" dirty="0" err="1" smtClean="0"/>
              <a:t>measurement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- 155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opened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87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answered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78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lvl="1"/>
            <a:r>
              <a:rPr lang="de-DE" dirty="0" smtClean="0"/>
              <a:t>70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pre</a:t>
            </a:r>
            <a:r>
              <a:rPr lang="de-DE" dirty="0" smtClean="0"/>
              <a:t>-post-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endParaRPr lang="de-DE" dirty="0" smtClean="0"/>
          </a:p>
          <a:p>
            <a:r>
              <a:rPr lang="de-DE" dirty="0" smtClean="0"/>
              <a:t>80 % </a:t>
            </a:r>
            <a:r>
              <a:rPr lang="de-DE" dirty="0" err="1" smtClean="0"/>
              <a:t>female</a:t>
            </a:r>
            <a:r>
              <a:rPr lang="de-DE" dirty="0" smtClean="0"/>
              <a:t>, 20 % male</a:t>
            </a:r>
          </a:p>
          <a:p>
            <a:r>
              <a:rPr lang="de-DE" dirty="0" smtClean="0"/>
              <a:t>Average </a:t>
            </a:r>
            <a:r>
              <a:rPr lang="de-DE" dirty="0" err="1" smtClean="0"/>
              <a:t>age</a:t>
            </a:r>
            <a:r>
              <a:rPr lang="de-DE" dirty="0" smtClean="0"/>
              <a:t> 48.5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1"/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representative</a:t>
            </a:r>
            <a:r>
              <a:rPr lang="de-DE" dirty="0" smtClean="0"/>
              <a:t> BIBB/</a:t>
            </a:r>
            <a:r>
              <a:rPr lang="de-DE" dirty="0" err="1" smtClean="0"/>
              <a:t>BAuA</a:t>
            </a:r>
            <a:r>
              <a:rPr lang="de-DE" dirty="0" smtClean="0"/>
              <a:t> sample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30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underrepresented</a:t>
            </a:r>
            <a:r>
              <a:rPr lang="de-DE" dirty="0" smtClean="0"/>
              <a:t>,</a:t>
            </a:r>
          </a:p>
          <a:p>
            <a:pPr lvl="1"/>
            <a:r>
              <a:rPr lang="de-DE" dirty="0" smtClean="0"/>
              <a:t>Age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45-54 </a:t>
            </a:r>
            <a:r>
              <a:rPr lang="de-DE" dirty="0" err="1" smtClean="0"/>
              <a:t>overrepresented</a:t>
            </a:r>
            <a:endParaRPr lang="de-DE" dirty="0" smtClean="0"/>
          </a:p>
          <a:p>
            <a:r>
              <a:rPr lang="de-DE" dirty="0" smtClean="0"/>
              <a:t>Work </a:t>
            </a:r>
            <a:r>
              <a:rPr lang="de-DE" dirty="0" err="1" smtClean="0"/>
              <a:t>situation</a:t>
            </a:r>
            <a:endParaRPr lang="de-DE" dirty="0" smtClean="0"/>
          </a:p>
          <a:p>
            <a:pPr lvl="1"/>
            <a:r>
              <a:rPr lang="de-DE" dirty="0" smtClean="0"/>
              <a:t>25 %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college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university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 smtClean="0"/>
              <a:t>overrepresented</a:t>
            </a:r>
            <a:r>
              <a:rPr lang="de-DE" dirty="0" smtClean="0"/>
              <a:t> 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BIBB 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40 %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self-employed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r>
              <a:rPr lang="de-DE" dirty="0" smtClean="0"/>
              <a:t> (BIBB/</a:t>
            </a:r>
            <a:r>
              <a:rPr lang="de-DE" dirty="0" err="1" smtClean="0"/>
              <a:t>BAuA</a:t>
            </a:r>
            <a:r>
              <a:rPr lang="de-DE" dirty="0" smtClean="0"/>
              <a:t> 11 %)</a:t>
            </a:r>
          </a:p>
          <a:p>
            <a:pPr lvl="1"/>
            <a:r>
              <a:rPr lang="de-DE" dirty="0" smtClean="0"/>
              <a:t>17 % </a:t>
            </a:r>
            <a:r>
              <a:rPr lang="de-DE" dirty="0" err="1" smtClean="0"/>
              <a:t>pensioners</a:t>
            </a:r>
            <a:r>
              <a:rPr lang="de-DE" dirty="0" smtClean="0"/>
              <a:t> (</a:t>
            </a:r>
            <a:r>
              <a:rPr lang="de-DE" dirty="0" err="1" smtClean="0"/>
              <a:t>n</a:t>
            </a:r>
            <a:r>
              <a:rPr lang="de-DE" dirty="0" smtClean="0"/>
              <a:t> = 42, </a:t>
            </a:r>
            <a:r>
              <a:rPr lang="de-DE" dirty="0" err="1" smtClean="0"/>
              <a:t>only</a:t>
            </a:r>
            <a:r>
              <a:rPr lang="de-DE" dirty="0" smtClean="0"/>
              <a:t> 7 </a:t>
            </a:r>
            <a:r>
              <a:rPr lang="de-DE" dirty="0" err="1" smtClean="0"/>
              <a:t>above</a:t>
            </a:r>
            <a:r>
              <a:rPr lang="de-DE" dirty="0" smtClean="0"/>
              <a:t> 65 </a:t>
            </a:r>
            <a:r>
              <a:rPr lang="de-DE" dirty="0" err="1" smtClean="0"/>
              <a:t>years</a:t>
            </a:r>
            <a:r>
              <a:rPr lang="de-DE" dirty="0" smtClean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04112" y="6525343"/>
            <a:ext cx="4116579" cy="144016"/>
          </a:xfrm>
        </p:spPr>
        <p:txBody>
          <a:bodyPr/>
          <a:lstStyle/>
          <a:p>
            <a:r>
              <a:rPr lang="de-DE" smtClean="0"/>
              <a:t>Let us shake it, Baby</a:t>
            </a:r>
            <a:endParaRPr lang="de-D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376587" y="6525344"/>
            <a:ext cx="384043" cy="144016"/>
          </a:xfrm>
        </p:spPr>
        <p:txBody>
          <a:bodyPr/>
          <a:lstStyle/>
          <a:p>
            <a:fld id="{69C859BB-BF0B-4BDC-BBD4-42B4A100F88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83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Work </a:t>
            </a:r>
            <a:r>
              <a:rPr lang="de-DE" dirty="0" err="1" smtClean="0"/>
              <a:t>satisfaction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Let us shake it, Baby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48177"/>
              </p:ext>
            </p:extLst>
          </p:nvPr>
        </p:nvGraphicFramePr>
        <p:xfrm>
          <a:off x="407368" y="1124744"/>
          <a:ext cx="9712176" cy="4396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3"/>
                <a:gridCol w="2880320"/>
                <a:gridCol w="2583383"/>
              </a:tblGrid>
              <a:tr h="3996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 pre, n=173</a:t>
                      </a:r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BIBB / </a:t>
                      </a:r>
                      <a:r>
                        <a:rPr lang="en-US" dirty="0" err="1" smtClean="0"/>
                        <a:t>BAuA</a:t>
                      </a:r>
                      <a:r>
                        <a:rPr lang="en-US" dirty="0" smtClean="0"/>
                        <a:t> (2012)</a:t>
                      </a:r>
                      <a:endParaRPr lang="en-US" dirty="0"/>
                    </a:p>
                  </a:txBody>
                  <a:tcPr>
                    <a:solidFill>
                      <a:srgbClr val="ABCA3E"/>
                    </a:solidFill>
                  </a:tcPr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CH" dirty="0" smtClean="0"/>
                        <a:t>Work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80 %</a:t>
                      </a:r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Job </a:t>
                      </a:r>
                      <a:r>
                        <a:rPr lang="de-DE" noProof="0" dirty="0" err="1" smtClean="0"/>
                        <a:t>content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93 %</a:t>
                      </a:r>
                      <a:endParaRPr lang="en-US" b="1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Working </a:t>
                      </a:r>
                      <a:r>
                        <a:rPr lang="de-DE" noProof="0" dirty="0" err="1" smtClean="0"/>
                        <a:t>atmosphere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87 %</a:t>
                      </a:r>
                      <a:endParaRPr lang="en-US" b="1" dirty="0" smtClean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83 %</a:t>
                      </a:r>
                      <a:endParaRPr lang="en-US" b="1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Supervisor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84 %</a:t>
                      </a:r>
                      <a:endParaRPr lang="en-US" b="1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Training</a:t>
                      </a:r>
                      <a:r>
                        <a:rPr lang="de-DE" baseline="0" noProof="0" dirty="0" smtClean="0"/>
                        <a:t> &amp; </a:t>
                      </a:r>
                      <a:r>
                        <a:rPr lang="de-DE" baseline="0" noProof="0" dirty="0" err="1" smtClean="0"/>
                        <a:t>development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76 %</a:t>
                      </a:r>
                      <a:endParaRPr lang="en-US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Work </a:t>
                      </a:r>
                      <a:r>
                        <a:rPr lang="de-DE" noProof="0" dirty="0" err="1" smtClean="0"/>
                        <a:t>load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93 %</a:t>
                      </a:r>
                      <a:endParaRPr lang="en-US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err="1" smtClean="0"/>
                        <a:t>Use</a:t>
                      </a:r>
                      <a:r>
                        <a:rPr lang="de-DE" noProof="0" dirty="0" smtClean="0"/>
                        <a:t> </a:t>
                      </a:r>
                      <a:r>
                        <a:rPr lang="de-DE" noProof="0" dirty="0" err="1" smtClean="0"/>
                        <a:t>of</a:t>
                      </a:r>
                      <a:r>
                        <a:rPr lang="de-DE" noProof="0" dirty="0" smtClean="0"/>
                        <a:t> </a:t>
                      </a:r>
                      <a:r>
                        <a:rPr lang="de-DE" noProof="0" dirty="0" err="1" smtClean="0"/>
                        <a:t>capabilities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89 %</a:t>
                      </a:r>
                      <a:endParaRPr lang="en-US" b="1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72 %</a:t>
                      </a:r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Chance </a:t>
                      </a:r>
                      <a:r>
                        <a:rPr lang="de-DE" noProof="0" dirty="0" err="1" smtClean="0"/>
                        <a:t>of</a:t>
                      </a:r>
                      <a:r>
                        <a:rPr lang="de-DE" noProof="0" dirty="0" smtClean="0"/>
                        <a:t> </a:t>
                      </a:r>
                      <a:r>
                        <a:rPr lang="de-DE" noProof="0" dirty="0" err="1" smtClean="0"/>
                        <a:t>being</a:t>
                      </a:r>
                      <a:r>
                        <a:rPr lang="de-DE" baseline="0" noProof="0" dirty="0" smtClean="0"/>
                        <a:t> </a:t>
                      </a:r>
                      <a:r>
                        <a:rPr lang="de-DE" baseline="0" noProof="0" dirty="0" err="1" smtClean="0"/>
                        <a:t>promoted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61 %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92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479376" y="1196752"/>
            <a:ext cx="11280824" cy="4526955"/>
          </a:xfrm>
        </p:spPr>
        <p:txBody>
          <a:bodyPr>
            <a:normAutofit/>
          </a:bodyPr>
          <a:lstStyle/>
          <a:p>
            <a:r>
              <a:rPr lang="de-CH" dirty="0" smtClean="0"/>
              <a:t>Work </a:t>
            </a:r>
            <a:r>
              <a:rPr lang="de-CH" dirty="0" err="1" smtClean="0"/>
              <a:t>load</a:t>
            </a:r>
            <a:r>
              <a:rPr lang="de-CH" dirty="0" smtClean="0"/>
              <a:t> (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much</a:t>
            </a:r>
            <a:r>
              <a:rPr lang="de-CH" dirty="0" smtClean="0"/>
              <a:t> </a:t>
            </a:r>
            <a:r>
              <a:rPr lang="de-CH" dirty="0" err="1" smtClean="0"/>
              <a:t>work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r>
              <a:rPr lang="de-CH" dirty="0" smtClean="0"/>
              <a:t>, high </a:t>
            </a:r>
            <a:r>
              <a:rPr lang="de-CH" dirty="0" err="1" smtClean="0"/>
              <a:t>responsibility</a:t>
            </a:r>
            <a:r>
              <a:rPr lang="de-CH" dirty="0" smtClean="0"/>
              <a:t>, ...)			33 vs. 33 % BIBB</a:t>
            </a:r>
          </a:p>
          <a:p>
            <a:r>
              <a:rPr lang="de-CH" dirty="0" smtClean="0"/>
              <a:t>Work </a:t>
            </a:r>
            <a:r>
              <a:rPr lang="de-CH" dirty="0" err="1" smtClean="0"/>
              <a:t>organisation</a:t>
            </a:r>
            <a:r>
              <a:rPr lang="de-CH" dirty="0" smtClean="0"/>
              <a:t> (</a:t>
            </a:r>
            <a:r>
              <a:rPr lang="de-CH" dirty="0" err="1" smtClean="0"/>
              <a:t>interruptions</a:t>
            </a:r>
            <a:r>
              <a:rPr lang="de-CH" dirty="0" smtClean="0"/>
              <a:t>, </a:t>
            </a:r>
            <a:r>
              <a:rPr lang="de-CH" dirty="0" err="1" smtClean="0"/>
              <a:t>difficulties</a:t>
            </a:r>
            <a:r>
              <a:rPr lang="de-CH" dirty="0" smtClean="0"/>
              <a:t> in </a:t>
            </a:r>
            <a:r>
              <a:rPr lang="de-CH" dirty="0" err="1" smtClean="0"/>
              <a:t>cooperation</a:t>
            </a:r>
            <a:r>
              <a:rPr lang="de-CH" dirty="0" smtClean="0"/>
              <a:t>)			30 vs. 25 %</a:t>
            </a:r>
          </a:p>
          <a:p>
            <a:r>
              <a:rPr lang="de-CH" dirty="0" smtClean="0"/>
              <a:t>HR </a:t>
            </a:r>
            <a:r>
              <a:rPr lang="de-CH" dirty="0" err="1" smtClean="0"/>
              <a:t>management</a:t>
            </a:r>
            <a:r>
              <a:rPr lang="de-CH" dirty="0" smtClean="0"/>
              <a:t> (lack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appreciation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necessary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, ... )		23 vs. 18 %</a:t>
            </a:r>
          </a:p>
          <a:p>
            <a:r>
              <a:rPr lang="de-CH" dirty="0" err="1" smtClean="0"/>
              <a:t>Physical</a:t>
            </a:r>
            <a:r>
              <a:rPr lang="de-CH" dirty="0" smtClean="0"/>
              <a:t> </a:t>
            </a:r>
            <a:r>
              <a:rPr lang="de-CH" dirty="0" err="1" smtClean="0"/>
              <a:t>strain</a:t>
            </a:r>
            <a:r>
              <a:rPr lang="de-CH" dirty="0" smtClean="0"/>
              <a:t> (repetitive </a:t>
            </a:r>
            <a:r>
              <a:rPr lang="de-CH" dirty="0" err="1" smtClean="0"/>
              <a:t>operations</a:t>
            </a:r>
            <a:r>
              <a:rPr lang="de-CH" dirty="0" smtClean="0"/>
              <a:t>, </a:t>
            </a:r>
            <a:r>
              <a:rPr lang="de-CH" dirty="0" err="1" smtClean="0"/>
              <a:t>forced</a:t>
            </a:r>
            <a:r>
              <a:rPr lang="de-CH" dirty="0" smtClean="0"/>
              <a:t> </a:t>
            </a:r>
            <a:r>
              <a:rPr lang="de-CH" dirty="0" err="1" smtClean="0"/>
              <a:t>postures</a:t>
            </a:r>
            <a:r>
              <a:rPr lang="de-CH" dirty="0" smtClean="0"/>
              <a:t>)				21 vs. 15%</a:t>
            </a:r>
          </a:p>
          <a:p>
            <a:r>
              <a:rPr lang="de-CH" dirty="0" smtClean="0"/>
              <a:t>Work time (</a:t>
            </a:r>
            <a:r>
              <a:rPr lang="de-CH" dirty="0" err="1" smtClean="0"/>
              <a:t>shift</a:t>
            </a:r>
            <a:r>
              <a:rPr lang="de-CH" dirty="0" smtClean="0"/>
              <a:t> </a:t>
            </a:r>
            <a:r>
              <a:rPr lang="de-CH" dirty="0" err="1" smtClean="0"/>
              <a:t>work</a:t>
            </a:r>
            <a:r>
              <a:rPr lang="de-CH" dirty="0" smtClean="0"/>
              <a:t>, </a:t>
            </a:r>
            <a:r>
              <a:rPr lang="de-CH" dirty="0" err="1" smtClean="0"/>
              <a:t>long</a:t>
            </a:r>
            <a:r>
              <a:rPr lang="de-CH" dirty="0" smtClean="0"/>
              <a:t> </a:t>
            </a:r>
            <a:r>
              <a:rPr lang="de-CH" dirty="0" err="1" smtClean="0"/>
              <a:t>shifts</a:t>
            </a:r>
            <a:r>
              <a:rPr lang="de-CH" dirty="0" smtClean="0"/>
              <a:t>, </a:t>
            </a:r>
            <a:r>
              <a:rPr lang="de-CH" dirty="0" err="1" smtClean="0"/>
              <a:t>over</a:t>
            </a:r>
            <a:r>
              <a:rPr lang="de-CH" dirty="0" smtClean="0"/>
              <a:t> time ... )			</a:t>
            </a:r>
            <a:r>
              <a:rPr lang="de-CH" dirty="0"/>
              <a:t>	</a:t>
            </a:r>
            <a:r>
              <a:rPr lang="de-CH" dirty="0" smtClean="0"/>
              <a:t>13 vs. 18 %</a:t>
            </a:r>
          </a:p>
          <a:p>
            <a:endParaRPr lang="de-CH" dirty="0"/>
          </a:p>
          <a:p>
            <a:endParaRPr lang="de-CH" dirty="0" smtClean="0"/>
          </a:p>
          <a:p>
            <a:r>
              <a:rPr lang="de-CH" dirty="0" err="1" smtClean="0"/>
              <a:t>Good</a:t>
            </a:r>
            <a:r>
              <a:rPr lang="de-CH" dirty="0" smtClean="0"/>
              <a:t> </a:t>
            </a:r>
            <a:r>
              <a:rPr lang="de-CH" dirty="0" err="1" smtClean="0"/>
              <a:t>economic</a:t>
            </a:r>
            <a:r>
              <a:rPr lang="de-CH" dirty="0" smtClean="0"/>
              <a:t> </a:t>
            </a:r>
            <a:r>
              <a:rPr lang="de-CH" dirty="0" err="1" smtClean="0"/>
              <a:t>situation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company</a:t>
            </a:r>
            <a:r>
              <a:rPr lang="de-CH" dirty="0" smtClean="0"/>
              <a:t>					72 vs. 86 %</a:t>
            </a:r>
          </a:p>
          <a:p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becoming</a:t>
            </a:r>
            <a:r>
              <a:rPr lang="de-CH" dirty="0" smtClean="0"/>
              <a:t> </a:t>
            </a:r>
            <a:r>
              <a:rPr lang="de-CH" dirty="0" err="1" smtClean="0"/>
              <a:t>unemployed</a:t>
            </a:r>
            <a:r>
              <a:rPr lang="de-CH" dirty="0" smtClean="0"/>
              <a:t>						14 vs. 7 %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104112" y="6456392"/>
            <a:ext cx="4116579" cy="144016"/>
          </a:xfrm>
        </p:spPr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07368" y="34214"/>
            <a:ext cx="11328400" cy="862012"/>
          </a:xfrm>
        </p:spPr>
        <p:txBody>
          <a:bodyPr/>
          <a:lstStyle/>
          <a:p>
            <a:r>
              <a:rPr lang="de-CH" dirty="0" smtClean="0"/>
              <a:t>4. Stress </a:t>
            </a:r>
            <a:r>
              <a:rPr lang="de-CH" dirty="0" err="1" smtClean="0"/>
              <a:t>caused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working</a:t>
            </a:r>
            <a:r>
              <a:rPr lang="de-CH" dirty="0" smtClean="0"/>
              <a:t> </a:t>
            </a:r>
            <a:r>
              <a:rPr lang="de-CH" dirty="0" err="1" smtClean="0"/>
              <a:t>conditions</a:t>
            </a:r>
            <a:endParaRPr lang="de-CH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376587" y="6456393"/>
            <a:ext cx="384043" cy="144016"/>
          </a:xfrm>
        </p:spPr>
        <p:txBody>
          <a:bodyPr/>
          <a:lstStyle/>
          <a:p>
            <a:fld id="{69C859BB-BF0B-4BDC-BBD4-42B4A100F88B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052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</a:t>
            </a:r>
            <a:r>
              <a:rPr lang="de-CH" dirty="0" smtClean="0"/>
              <a:t>.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complaints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pre</a:t>
            </a:r>
            <a:r>
              <a:rPr lang="de-CH" dirty="0" smtClean="0"/>
              <a:t> </a:t>
            </a:r>
            <a:r>
              <a:rPr lang="de-CH" dirty="0" err="1" smtClean="0"/>
              <a:t>measurement</a:t>
            </a:r>
            <a:r>
              <a:rPr lang="de-CH" dirty="0" smtClean="0"/>
              <a:t> in </a:t>
            </a:r>
            <a:r>
              <a:rPr lang="de-CH" dirty="0" err="1" smtClean="0"/>
              <a:t>February</a:t>
            </a:r>
            <a:r>
              <a:rPr lang="de-CH" dirty="0" smtClean="0"/>
              <a:t> 2014 (</a:t>
            </a:r>
            <a:r>
              <a:rPr lang="de-CH" dirty="0" err="1" smtClean="0"/>
              <a:t>n</a:t>
            </a:r>
            <a:r>
              <a:rPr lang="de-CH" dirty="0" smtClean="0"/>
              <a:t>=173)</a:t>
            </a:r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err="1" smtClean="0"/>
              <a:t>Prevalence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complaints</a:t>
            </a:r>
            <a:r>
              <a:rPr lang="de-CH" dirty="0" smtClean="0"/>
              <a:t> 44 % =&gt;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than</a:t>
            </a:r>
            <a:r>
              <a:rPr lang="de-CH" dirty="0" smtClean="0"/>
              <a:t> 10 </a:t>
            </a:r>
            <a:r>
              <a:rPr lang="de-CH" dirty="0" err="1" smtClean="0"/>
              <a:t>symptoms</a:t>
            </a:r>
            <a:r>
              <a:rPr lang="de-CH" dirty="0" smtClean="0"/>
              <a:t> per </a:t>
            </a:r>
            <a:r>
              <a:rPr lang="de-CH" dirty="0" err="1" smtClean="0"/>
              <a:t>participant</a:t>
            </a:r>
            <a:r>
              <a:rPr lang="de-CH" dirty="0" smtClean="0"/>
              <a:t>,</a:t>
            </a:r>
            <a:br>
              <a:rPr lang="de-CH" dirty="0" smtClean="0"/>
            </a:br>
            <a:r>
              <a:rPr lang="de-CH" dirty="0"/>
              <a:t>BIBB/</a:t>
            </a:r>
            <a:r>
              <a:rPr lang="de-CH" dirty="0" err="1"/>
              <a:t>BAuA</a:t>
            </a:r>
            <a:r>
              <a:rPr lang="de-CH" dirty="0"/>
              <a:t> </a:t>
            </a:r>
            <a:r>
              <a:rPr lang="de-CH" dirty="0" err="1"/>
              <a:t>representative</a:t>
            </a:r>
            <a:r>
              <a:rPr lang="de-CH" dirty="0"/>
              <a:t> </a:t>
            </a:r>
            <a:r>
              <a:rPr lang="de-CH" dirty="0" smtClean="0"/>
              <a:t>sample       =&gt; </a:t>
            </a:r>
            <a:r>
              <a:rPr lang="de-CH" dirty="0" err="1" smtClean="0"/>
              <a:t>prevalence</a:t>
            </a:r>
            <a:r>
              <a:rPr lang="de-CH" dirty="0" smtClean="0"/>
              <a:t> 17 %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about</a:t>
            </a:r>
            <a:r>
              <a:rPr lang="de-CH" dirty="0" smtClean="0"/>
              <a:t> 4 </a:t>
            </a:r>
            <a:r>
              <a:rPr lang="de-CH" dirty="0" err="1" smtClean="0"/>
              <a:t>symptoms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err="1" smtClean="0"/>
              <a:t>Particularly</a:t>
            </a:r>
            <a:r>
              <a:rPr lang="de-CH" dirty="0" smtClean="0"/>
              <a:t> high </a:t>
            </a:r>
            <a:r>
              <a:rPr lang="de-CH" dirty="0" err="1" smtClean="0"/>
              <a:t>prevalence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stomach</a:t>
            </a:r>
            <a:r>
              <a:rPr lang="de-CH" dirty="0" smtClean="0"/>
              <a:t> </a:t>
            </a:r>
            <a:r>
              <a:rPr lang="de-CH" dirty="0" err="1" smtClean="0"/>
              <a:t>problems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digestion</a:t>
            </a:r>
            <a:r>
              <a:rPr lang="de-CH" dirty="0" smtClean="0"/>
              <a:t>, </a:t>
            </a:r>
            <a:r>
              <a:rPr lang="de-CH" dirty="0" err="1" smtClean="0"/>
              <a:t>sleep</a:t>
            </a:r>
            <a:r>
              <a:rPr lang="de-CH" dirty="0" smtClean="0"/>
              <a:t> </a:t>
            </a:r>
            <a:r>
              <a:rPr lang="de-CH" dirty="0" err="1" smtClean="0"/>
              <a:t>disorders</a:t>
            </a:r>
            <a:r>
              <a:rPr lang="de-CH" dirty="0" smtClean="0"/>
              <a:t>, </a:t>
            </a:r>
            <a:r>
              <a:rPr lang="de-CH" dirty="0" err="1"/>
              <a:t>exhaustion</a:t>
            </a:r>
            <a:r>
              <a:rPr lang="de-CH" dirty="0"/>
              <a:t>, </a:t>
            </a:r>
            <a:r>
              <a:rPr lang="de-CH" dirty="0" err="1"/>
              <a:t>heart</a:t>
            </a:r>
            <a:r>
              <a:rPr lang="de-CH" dirty="0"/>
              <a:t> </a:t>
            </a:r>
            <a:r>
              <a:rPr lang="de-CH" dirty="0" err="1" smtClean="0"/>
              <a:t>complaints</a:t>
            </a:r>
            <a:r>
              <a:rPr lang="de-CH" dirty="0" smtClean="0"/>
              <a:t>, </a:t>
            </a:r>
            <a:r>
              <a:rPr lang="de-CH" dirty="0" err="1" smtClean="0"/>
              <a:t>chronic</a:t>
            </a:r>
            <a:r>
              <a:rPr lang="de-CH" dirty="0" smtClean="0"/>
              <a:t> </a:t>
            </a:r>
            <a:r>
              <a:rPr lang="de-CH" dirty="0" err="1" smtClean="0"/>
              <a:t>fatigue</a:t>
            </a:r>
            <a:r>
              <a:rPr lang="de-CH" dirty="0" smtClean="0"/>
              <a:t>, </a:t>
            </a:r>
            <a:r>
              <a:rPr lang="de-CH" dirty="0" err="1" smtClean="0"/>
              <a:t>depression</a:t>
            </a:r>
            <a:r>
              <a:rPr lang="de-CH" dirty="0" smtClean="0"/>
              <a:t>, </a:t>
            </a:r>
            <a:r>
              <a:rPr lang="de-CH" dirty="0" err="1" smtClean="0"/>
              <a:t>respiratory</a:t>
            </a:r>
            <a:r>
              <a:rPr lang="de-CH" dirty="0" smtClean="0"/>
              <a:t> </a:t>
            </a:r>
            <a:r>
              <a:rPr lang="de-CH" dirty="0" err="1" smtClean="0"/>
              <a:t>distress</a:t>
            </a: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smtClean="0"/>
              <a:t>85 </a:t>
            </a:r>
            <a:r>
              <a:rPr lang="de-CH" dirty="0" err="1" smtClean="0"/>
              <a:t>participants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51 %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sample </a:t>
            </a:r>
            <a:r>
              <a:rPr lang="de-CH" dirty="0" err="1" smtClean="0"/>
              <a:t>report</a:t>
            </a:r>
            <a:r>
              <a:rPr lang="de-CH" dirty="0" smtClean="0"/>
              <a:t> </a:t>
            </a:r>
            <a:r>
              <a:rPr lang="de-CH" dirty="0" err="1" smtClean="0"/>
              <a:t>severe</a:t>
            </a:r>
            <a:r>
              <a:rPr lang="de-CH" dirty="0" smtClean="0"/>
              <a:t> </a:t>
            </a:r>
            <a:r>
              <a:rPr lang="de-CH" dirty="0" err="1" smtClean="0"/>
              <a:t>pain</a:t>
            </a:r>
            <a:r>
              <a:rPr lang="de-CH" dirty="0" smtClean="0"/>
              <a:t>,</a:t>
            </a:r>
            <a:br>
              <a:rPr lang="de-CH" dirty="0" smtClean="0"/>
            </a:br>
            <a:r>
              <a:rPr lang="de-CH" dirty="0" smtClean="0"/>
              <a:t>20 %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sample </a:t>
            </a:r>
            <a:r>
              <a:rPr lang="de-CH" dirty="0" err="1" smtClean="0"/>
              <a:t>feel</a:t>
            </a:r>
            <a:r>
              <a:rPr lang="de-CH" dirty="0" smtClean="0"/>
              <a:t> </a:t>
            </a:r>
            <a:r>
              <a:rPr lang="de-CH" dirty="0" err="1" smtClean="0"/>
              <a:t>seriously</a:t>
            </a:r>
            <a:r>
              <a:rPr lang="de-CH" dirty="0" smtClean="0"/>
              <a:t> </a:t>
            </a:r>
            <a:r>
              <a:rPr lang="de-CH" dirty="0" err="1" smtClean="0"/>
              <a:t>handicapped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their</a:t>
            </a:r>
            <a:r>
              <a:rPr lang="de-CH" dirty="0" smtClean="0"/>
              <a:t> </a:t>
            </a:r>
            <a:r>
              <a:rPr lang="de-CH" dirty="0" err="1" smtClean="0"/>
              <a:t>pain</a:t>
            </a:r>
            <a:endParaRPr lang="de-CH" dirty="0" smtClean="0"/>
          </a:p>
          <a:p>
            <a:endParaRPr lang="de-CH" dirty="0"/>
          </a:p>
          <a:p>
            <a:r>
              <a:rPr lang="de-CH" dirty="0" err="1" smtClean="0"/>
              <a:t>about</a:t>
            </a:r>
            <a:r>
              <a:rPr lang="de-CH" dirty="0" smtClean="0"/>
              <a:t> 20 % </a:t>
            </a:r>
            <a:r>
              <a:rPr lang="de-CH" dirty="0" err="1" smtClean="0"/>
              <a:t>report</a:t>
            </a:r>
            <a:r>
              <a:rPr lang="de-CH" dirty="0"/>
              <a:t> </a:t>
            </a:r>
            <a:r>
              <a:rPr lang="de-CH" dirty="0" smtClean="0"/>
              <a:t>a </a:t>
            </a:r>
            <a:r>
              <a:rPr lang="de-CH" dirty="0" err="1" smtClean="0"/>
              <a:t>pattern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sick </a:t>
            </a:r>
            <a:r>
              <a:rPr lang="de-CH" dirty="0" err="1" smtClean="0"/>
              <a:t>leave</a:t>
            </a:r>
            <a:r>
              <a:rPr lang="de-CH" dirty="0" smtClean="0"/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indicate</a:t>
            </a:r>
            <a:r>
              <a:rPr lang="de-CH" dirty="0" smtClean="0"/>
              <a:t> a high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further</a:t>
            </a:r>
            <a:r>
              <a:rPr lang="de-CH" dirty="0" smtClean="0"/>
              <a:t> sick </a:t>
            </a:r>
            <a:r>
              <a:rPr lang="de-CH" dirty="0" err="1" smtClean="0"/>
              <a:t>leave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disability</a:t>
            </a:r>
            <a:r>
              <a:rPr lang="de-CH" dirty="0" smtClean="0"/>
              <a:t> (3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sick </a:t>
            </a:r>
            <a:r>
              <a:rPr lang="de-CH" dirty="0" err="1" smtClean="0"/>
              <a:t>spells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than</a:t>
            </a:r>
            <a:r>
              <a:rPr lang="de-CH" dirty="0" smtClean="0"/>
              <a:t> 15 sick </a:t>
            </a:r>
            <a:r>
              <a:rPr lang="de-CH" dirty="0" err="1" smtClean="0"/>
              <a:t>days</a:t>
            </a:r>
            <a:r>
              <a:rPr lang="de-CH" dirty="0" smtClean="0"/>
              <a:t> per </a:t>
            </a:r>
            <a:r>
              <a:rPr lang="de-CH" dirty="0" err="1" smtClean="0"/>
              <a:t>year</a:t>
            </a:r>
            <a:r>
              <a:rPr lang="de-CH" dirty="0" smtClean="0"/>
              <a:t>)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err="1" smtClean="0"/>
              <a:t>Good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reported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76 </a:t>
            </a:r>
            <a:r>
              <a:rPr lang="de-CH" dirty="0"/>
              <a:t>% 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TRE sample vs. 86 </a:t>
            </a:r>
            <a:r>
              <a:rPr lang="de-CH" dirty="0"/>
              <a:t>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representative</a:t>
            </a:r>
            <a:r>
              <a:rPr lang="de-CH" dirty="0" smtClean="0"/>
              <a:t> BIBB</a:t>
            </a:r>
            <a:r>
              <a:rPr lang="de-CH" dirty="0"/>
              <a:t>/</a:t>
            </a:r>
            <a:r>
              <a:rPr lang="de-CH" dirty="0" err="1" smtClean="0"/>
              <a:t>BAuA</a:t>
            </a:r>
            <a:r>
              <a:rPr lang="de-CH" dirty="0"/>
              <a:t> </a:t>
            </a:r>
            <a:r>
              <a:rPr lang="de-CH" dirty="0" smtClean="0"/>
              <a:t>sample</a:t>
            </a:r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751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TRE-Sample to the representative BIBB</a:t>
            </a:r>
            <a:r>
              <a:rPr lang="en-US" dirty="0"/>
              <a:t>-</a:t>
            </a:r>
            <a:r>
              <a:rPr lang="en-US" dirty="0" err="1"/>
              <a:t>BAuA</a:t>
            </a:r>
            <a:r>
              <a:rPr lang="en-US" dirty="0" smtClean="0"/>
              <a:t>-Sample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Let us shake it, Baby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9</a:t>
            </a:fld>
            <a:endParaRPr lang="de-CH"/>
          </a:p>
        </p:txBody>
      </p:sp>
      <p:sp>
        <p:nvSpPr>
          <p:cNvPr id="2" name="Rectangle 1"/>
          <p:cNvSpPr/>
          <p:nvPr/>
        </p:nvSpPr>
        <p:spPr>
          <a:xfrm>
            <a:off x="5746911" y="3244334"/>
            <a:ext cx="569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201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849404"/>
              </p:ext>
            </p:extLst>
          </p:nvPr>
        </p:nvGraphicFramePr>
        <p:xfrm>
          <a:off x="431800" y="1096963"/>
          <a:ext cx="11183938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14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CS PowerPoint Template 16to9 2015">
  <a:themeElements>
    <a:clrScheme name="CSCS_Renato">
      <a:dk1>
        <a:sysClr val="windowText" lastClr="000000"/>
      </a:dk1>
      <a:lt1>
        <a:sysClr val="window" lastClr="FFFFFF"/>
      </a:lt1>
      <a:dk2>
        <a:srgbClr val="1F407A"/>
      </a:dk2>
      <a:lt2>
        <a:srgbClr val="E2001A"/>
      </a:lt2>
      <a:accent1>
        <a:srgbClr val="72791C"/>
      </a:accent1>
      <a:accent2>
        <a:srgbClr val="007A96"/>
      </a:accent2>
      <a:accent3>
        <a:srgbClr val="974806"/>
      </a:accent3>
      <a:accent4>
        <a:srgbClr val="800080"/>
      </a:accent4>
      <a:accent5>
        <a:srgbClr val="A78720"/>
      </a:accent5>
      <a:accent6>
        <a:srgbClr val="A60B16"/>
      </a:accent6>
      <a:hlink>
        <a:srgbClr val="A60B16"/>
      </a:hlink>
      <a:folHlink>
        <a:srgbClr val="A60B16"/>
      </a:folHlink>
    </a:clrScheme>
    <a:fontScheme name="CS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_CSCS_E_vorlage_169_cscs2_v12.potx" id="{B1361C31-3486-4802-8FB1-ED9A73F0E5B5}" vid="{48833DF4-C07B-4928-B65C-E5B40020B3C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CSCS PowerPoint Template 16to9 2015.potx</Template>
  <TotalTime>28319</TotalTime>
  <Words>939</Words>
  <Application>Microsoft Macintosh PowerPoint</Application>
  <PresentationFormat>Custom</PresentationFormat>
  <Paragraphs>208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CSCS PowerPoint Template 16to9 2015</vt:lpstr>
      <vt:lpstr>Shake it up baby! Trauma and Tension Releasing Exercises (TRE®) as a new promising offering in promoting occupational health</vt:lpstr>
      <vt:lpstr>Trauma (and Tension) Releasing Exercises</vt:lpstr>
      <vt:lpstr>Content</vt:lpstr>
      <vt:lpstr>1. Study design </vt:lpstr>
      <vt:lpstr>2. Sample</vt:lpstr>
      <vt:lpstr>3. Work satisfaction</vt:lpstr>
      <vt:lpstr>4. Stress caused by working conditions</vt:lpstr>
      <vt:lpstr>5. Health complaints in the pre measurement in February 2014 (n=173)</vt:lpstr>
      <vt:lpstr>Comparison of the TRE-Sample to the representative BIBB-BAuA-Sample</vt:lpstr>
      <vt:lpstr>Effects of TRE (n=70)</vt:lpstr>
      <vt:lpstr>Comparison TRE samples pre – post (all vs. n=70)</vt:lpstr>
      <vt:lpstr>Difference in number of health complaints pre  – post (n=70)</vt:lpstr>
      <vt:lpstr>Effects of TRE</vt:lpstr>
      <vt:lpstr>6. Qualitative effects of TRE at post measurement (n=78)</vt:lpstr>
      <vt:lpstr>Comparison of strength of pain pre – post (n=70)</vt:lpstr>
      <vt:lpstr>6. Conclusions on TRE in health promotion at the work place</vt:lpstr>
      <vt:lpstr>Thank you for your attention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 shake it, Baby - GfA 27.2.2015</dc:title>
  <dc:subject>TRE in health promotion at the work place</dc:subject>
  <dc:creator>Dr. H. Nibel</dc:creator>
  <cp:keywords/>
  <dc:description/>
  <cp:lastModifiedBy>Nkem Ndefo</cp:lastModifiedBy>
  <cp:revision>204</cp:revision>
  <dcterms:created xsi:type="dcterms:W3CDTF">2014-12-30T14:12:48Z</dcterms:created>
  <dcterms:modified xsi:type="dcterms:W3CDTF">2015-03-28T18:15:55Z</dcterms:modified>
  <cp:category/>
</cp:coreProperties>
</file>